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Poppins Semi-Bold" charset="1" panose="00000700000000000000"/>
      <p:regular r:id="rId42"/>
    </p:embeddedFont>
    <p:embeddedFont>
      <p:font typeface="DM Sans Italics" charset="1" panose="00000000000000000000"/>
      <p:regular r:id="rId43"/>
    </p:embeddedFont>
    <p:embeddedFont>
      <p:font typeface="DM Sans Bold" charset="1" panose="00000000000000000000"/>
      <p:regular r:id="rId44"/>
    </p:embeddedFont>
    <p:embeddedFont>
      <p:font typeface="Poppins Bold" charset="1" panose="00000800000000000000"/>
      <p:regular r:id="rId45"/>
    </p:embeddedFont>
    <p:embeddedFont>
      <p:font typeface="Canva Sans Bold" charset="1" panose="020B0803030501040103"/>
      <p:regular r:id="rId46"/>
    </p:embeddedFont>
    <p:embeddedFont>
      <p:font typeface="DM Sans" charset="1" panose="00000000000000000000"/>
      <p:regular r:id="rId47"/>
    </p:embeddedFont>
    <p:embeddedFont>
      <p:font typeface="Poppins" charset="1" panose="00000500000000000000"/>
      <p:regular r:id="rId48"/>
    </p:embeddedFont>
    <p:embeddedFont>
      <p:font typeface="Poppins Semi-Bold Italics" charset="1" panose="00000700000000000000"/>
      <p:regular r:id="rId49"/>
    </p:embeddedFont>
    <p:embeddedFont>
      <p:font typeface="Poppins Italics" charset="1" panose="00000500000000000000"/>
      <p:regular r:id="rId50"/>
    </p:embeddedFont>
    <p:embeddedFont>
      <p:font typeface="Big Shoulders Display Bold" charset="1" panose="00000000000000000000"/>
      <p:regular r:id="rId51"/>
    </p:embeddedFont>
    <p:embeddedFont>
      <p:font typeface="JetBrains Mono" charset="1" panose="02010509020102050004"/>
      <p:regular r:id="rId52"/>
    </p:embeddedFont>
    <p:embeddedFont>
      <p:font typeface="Canva Sans Medium" charset="1" panose="020B0603030501040103"/>
      <p:regular r:id="rId53"/>
    </p:embeddedFont>
    <p:embeddedFont>
      <p:font typeface="Poppins Bold Italics" charset="1" panose="00000800000000000000"/>
      <p:regular r:id="rId54"/>
    </p:embeddedFont>
    <p:embeddedFont>
      <p:font typeface="Canva Sans Bold Italics" charset="1" panose="020B0803030501040103"/>
      <p:regular r:id="rId55"/>
    </p:embeddedFont>
    <p:embeddedFont>
      <p:font typeface="Gagalin" charset="1" panose="0000050000000000000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1.png" Type="http://schemas.openxmlformats.org/officeDocument/2006/relationships/image"/><Relationship Id="rId20" Target="../media/image56.png" Type="http://schemas.openxmlformats.org/officeDocument/2006/relationships/image"/><Relationship Id="rId21" Target="../media/image57.sv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0.jpeg" Type="http://schemas.openxmlformats.org/officeDocument/2006/relationships/image"/><Relationship Id="rId5" Target="../media/image91.jpeg" Type="http://schemas.openxmlformats.org/officeDocument/2006/relationships/image"/><Relationship Id="rId6" Target="../media/image92.jpeg" Type="http://schemas.openxmlformats.org/officeDocument/2006/relationships/image"/><Relationship Id="rId7" Target="../media/image93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160" y="711789"/>
            <a:ext cx="756813" cy="756813"/>
          </a:xfrm>
          <a:custGeom>
            <a:avLst/>
            <a:gdLst/>
            <a:ahLst/>
            <a:cxnLst/>
            <a:rect r="r" b="b" t="t" l="l"/>
            <a:pathLst>
              <a:path h="756813" w="756813">
                <a:moveTo>
                  <a:pt x="0" y="0"/>
                </a:moveTo>
                <a:lnTo>
                  <a:pt x="756813" y="0"/>
                </a:lnTo>
                <a:lnTo>
                  <a:pt x="756813" y="756814"/>
                </a:lnTo>
                <a:lnTo>
                  <a:pt x="0" y="75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3444" y="878636"/>
            <a:ext cx="6355145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55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SBEG108 NUMERICAL METHODS IN BME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79422" y="7479325"/>
            <a:ext cx="9559888" cy="161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1"/>
              </a:lnSpc>
            </a:pPr>
            <a:r>
              <a:rPr lang="en-US" sz="3086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Numerical and Machine Learning Methods for Differential Equations in Biomedical Engineering</a:t>
            </a:r>
          </a:p>
          <a:p>
            <a:pPr algn="just">
              <a:lnSpc>
                <a:spcPts val="4321"/>
              </a:lnSpc>
            </a:pPr>
            <a:r>
              <a:rPr lang="en-US" sz="308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Team 4 Course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0160" y="3357456"/>
            <a:ext cx="12929901" cy="350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0"/>
              </a:lnSpc>
            </a:pPr>
            <a:r>
              <a:rPr lang="en-US" sz="1226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Stem Cell Differentiation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028" y="-42878"/>
            <a:ext cx="5668990" cy="10287000"/>
            <a:chOff x="0" y="0"/>
            <a:chExt cx="149306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06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93067">
                  <a:moveTo>
                    <a:pt x="0" y="0"/>
                  </a:moveTo>
                  <a:lnTo>
                    <a:pt x="1493067" y="0"/>
                  </a:lnTo>
                  <a:lnTo>
                    <a:pt x="14930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493067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530962" y="0"/>
            <a:ext cx="276056" cy="10287000"/>
            <a:chOff x="0" y="0"/>
            <a:chExt cx="7270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7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2706">
                  <a:moveTo>
                    <a:pt x="0" y="0"/>
                  </a:moveTo>
                  <a:lnTo>
                    <a:pt x="72706" y="0"/>
                  </a:lnTo>
                  <a:lnTo>
                    <a:pt x="7270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72706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77887"/>
            <a:ext cx="756813" cy="756813"/>
          </a:xfrm>
          <a:custGeom>
            <a:avLst/>
            <a:gdLst/>
            <a:ahLst/>
            <a:cxnLst/>
            <a:rect r="r" b="b" t="t" l="l"/>
            <a:pathLst>
              <a:path h="756813" w="756813">
                <a:moveTo>
                  <a:pt x="0" y="0"/>
                </a:moveTo>
                <a:lnTo>
                  <a:pt x="756813" y="0"/>
                </a:lnTo>
                <a:lnTo>
                  <a:pt x="756813" y="756813"/>
                </a:lnTo>
                <a:lnTo>
                  <a:pt x="0" y="75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702509" y="142740"/>
            <a:ext cx="7768291" cy="11500073"/>
          </a:xfrm>
          <a:custGeom>
            <a:avLst/>
            <a:gdLst/>
            <a:ahLst/>
            <a:cxnLst/>
            <a:rect r="r" b="b" t="t" l="l"/>
            <a:pathLst>
              <a:path h="11500073" w="7768291">
                <a:moveTo>
                  <a:pt x="0" y="0"/>
                </a:moveTo>
                <a:lnTo>
                  <a:pt x="7768291" y="0"/>
                </a:lnTo>
                <a:lnTo>
                  <a:pt x="7768291" y="11500073"/>
                </a:lnTo>
                <a:lnTo>
                  <a:pt x="0" y="1150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-17357" t="0" r="-1735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6034" y="185746"/>
            <a:ext cx="4908228" cy="159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6"/>
              </a:lnSpc>
            </a:pPr>
            <a:r>
              <a:rPr lang="en-US" sz="9644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LSODES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162" y="5746526"/>
            <a:ext cx="11043699" cy="128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1"/>
              </a:lnSpc>
            </a:pPr>
            <a:r>
              <a:rPr lang="en-US" sz="7753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141" y="4210770"/>
            <a:ext cx="11043699" cy="122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6"/>
              </a:lnSpc>
            </a:pPr>
            <a:r>
              <a:rPr lang="en-US" sz="7453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Numerical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918175" y="-516671"/>
            <a:ext cx="2612787" cy="13915434"/>
          </a:xfrm>
          <a:custGeom>
            <a:avLst/>
            <a:gdLst/>
            <a:ahLst/>
            <a:cxnLst/>
            <a:rect r="r" b="b" t="t" l="l"/>
            <a:pathLst>
              <a:path h="13915434" w="2612787">
                <a:moveTo>
                  <a:pt x="0" y="0"/>
                </a:moveTo>
                <a:lnTo>
                  <a:pt x="2612787" y="0"/>
                </a:lnTo>
                <a:lnTo>
                  <a:pt x="2612787" y="13915434"/>
                </a:lnTo>
                <a:lnTo>
                  <a:pt x="0" y="1391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-62446" t="0" r="-32221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69012" y="142740"/>
            <a:ext cx="5383822" cy="1917987"/>
          </a:xfrm>
          <a:custGeom>
            <a:avLst/>
            <a:gdLst/>
            <a:ahLst/>
            <a:cxnLst/>
            <a:rect r="r" b="b" t="t" l="l"/>
            <a:pathLst>
              <a:path h="1917987" w="5383822">
                <a:moveTo>
                  <a:pt x="0" y="0"/>
                </a:moveTo>
                <a:lnTo>
                  <a:pt x="5383821" y="0"/>
                </a:lnTo>
                <a:lnTo>
                  <a:pt x="5383821" y="1917986"/>
                </a:lnTo>
                <a:lnTo>
                  <a:pt x="0" y="1917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69710" y="7440366"/>
            <a:ext cx="10289590" cy="2057918"/>
          </a:xfrm>
          <a:custGeom>
            <a:avLst/>
            <a:gdLst/>
            <a:ahLst/>
            <a:cxnLst/>
            <a:rect r="r" b="b" t="t" l="l"/>
            <a:pathLst>
              <a:path h="2057918" w="10289590">
                <a:moveTo>
                  <a:pt x="0" y="0"/>
                </a:moveTo>
                <a:lnTo>
                  <a:pt x="10289590" y="0"/>
                </a:lnTo>
                <a:lnTo>
                  <a:pt x="10289590" y="2057918"/>
                </a:lnTo>
                <a:lnTo>
                  <a:pt x="0" y="2057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069012" y="2155958"/>
            <a:ext cx="11462149" cy="481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4"/>
              </a:lnSpc>
            </a:pPr>
            <a:r>
              <a:rPr lang="en-US" sz="341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LSODES (Livermore Solver for ODEs with Sparse Matrices) is an implicit, adaptive step size solver based on Backward Differentiation Formulas (BDF) an implicit method for (stiff systems) , and Adams-Bashforth an explicit method  for ( non-stiff systems), offering strong stability for stiff problems. The simplest BDF is the Backward Euler method which is also called BDF1 (1st-order BDF , and it’s formula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5464" y="621999"/>
            <a:ext cx="5157370" cy="73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91"/>
              </a:lnSpc>
            </a:pPr>
            <a:r>
              <a:rPr lang="en-US" sz="435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What is LSODES?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262831"/>
            <a:ext cx="9778322" cy="2149126"/>
            <a:chOff x="0" y="0"/>
            <a:chExt cx="2575306" cy="565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62510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927521" y="9761844"/>
            <a:ext cx="1535912" cy="1050312"/>
            <a:chOff x="0" y="0"/>
            <a:chExt cx="404520" cy="2766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4520" cy="276625"/>
            </a:xfrm>
            <a:custGeom>
              <a:avLst/>
              <a:gdLst/>
              <a:ahLst/>
              <a:cxnLst/>
              <a:rect r="r" b="b" t="t" l="l"/>
              <a:pathLst>
                <a:path h="276625" w="404520">
                  <a:moveTo>
                    <a:pt x="0" y="0"/>
                  </a:moveTo>
                  <a:lnTo>
                    <a:pt x="404520" y="0"/>
                  </a:lnTo>
                  <a:lnTo>
                    <a:pt x="404520" y="276625"/>
                  </a:lnTo>
                  <a:lnTo>
                    <a:pt x="0" y="276625"/>
                  </a:lnTo>
                  <a:close/>
                </a:path>
              </a:pathLst>
            </a:custGeom>
            <a:solidFill>
              <a:srgbClr val="A1CEC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404520" cy="27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77350" y="6517620"/>
            <a:ext cx="3366904" cy="4114800"/>
          </a:xfrm>
          <a:custGeom>
            <a:avLst/>
            <a:gdLst/>
            <a:ahLst/>
            <a:cxnLst/>
            <a:rect r="r" b="b" t="t" l="l"/>
            <a:pathLst>
              <a:path h="4114800" w="3366904">
                <a:moveTo>
                  <a:pt x="0" y="0"/>
                </a:moveTo>
                <a:lnTo>
                  <a:pt x="3366903" y="0"/>
                </a:lnTo>
                <a:lnTo>
                  <a:pt x="33669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855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611239" y="7282828"/>
            <a:ext cx="9665665" cy="49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CFE2F0"/>
                </a:solidFill>
                <a:latin typeface="DM Sans"/>
                <a:ea typeface="DM Sans"/>
                <a:cs typeface="DM Sans"/>
                <a:sym typeface="DM Sans"/>
              </a:rPr>
              <a:t>Set model parameters and initial values: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0235" y="2677177"/>
            <a:ext cx="7613362" cy="230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2"/>
              </a:lnSpc>
            </a:pPr>
            <a:r>
              <a:rPr lang="en-US" sz="3301">
                <a:solidFill>
                  <a:srgbClr val="CFE2F0"/>
                </a:solidFill>
                <a:latin typeface="DM Sans"/>
                <a:ea typeface="DM Sans"/>
                <a:cs typeface="DM Sans"/>
                <a:sym typeface="DM Sans"/>
              </a:rPr>
              <a:t>Create a custom function like (stem_1) to describe the system of differential equations governing the behavior of variables like G(t) and P(t).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74516" y="2560694"/>
            <a:ext cx="6820960" cy="30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633" indent="-307317" lvl="1">
              <a:lnSpc>
                <a:spcPts val="3985"/>
              </a:lnSpc>
              <a:buFont typeface="Arial"/>
              <a:buChar char="•"/>
            </a:pPr>
            <a:r>
              <a:rPr lang="en-US" sz="2846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Use the lsodes() function from the deSolve package in R to integrate the system over the desired time interval.</a:t>
            </a:r>
          </a:p>
          <a:p>
            <a:pPr algn="just" marL="614633" indent="-307317" lvl="1">
              <a:lnSpc>
                <a:spcPts val="3985"/>
              </a:lnSpc>
              <a:buFont typeface="Arial"/>
              <a:buChar char="•"/>
            </a:pPr>
            <a:r>
              <a:rPr lang="en-US" sz="2846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 This solver is particularly suited for stiff systems with sparse Jacobians.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6770" y="-106112"/>
            <a:ext cx="12101018" cy="180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4"/>
              </a:lnSpc>
            </a:pPr>
            <a:r>
              <a:rPr lang="en-US" sz="10024" b="true">
                <a:solidFill>
                  <a:srgbClr val="FFFFFF">
                    <a:alpha val="53725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Work 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77350" y="1999833"/>
            <a:ext cx="5871384" cy="56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80BFA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1.DEFINE THE ODE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54576" y="6593820"/>
            <a:ext cx="9477171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2.INITIALIZE PARAMETERS AND INITIAL CONDITIONS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23039" y="1814762"/>
            <a:ext cx="5871384" cy="56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80BFA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3.RUN THE SOLVER (LSODES)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94033" y="7979253"/>
            <a:ext cx="9665665" cy="1529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193" indent="-318596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CFE2F0"/>
                </a:solidFill>
                <a:latin typeface="DM Sans"/>
                <a:ea typeface="DM Sans"/>
                <a:cs typeface="DM Sans"/>
                <a:sym typeface="DM Sans"/>
              </a:rPr>
              <a:t>G(0)=1 , P(0)=1</a:t>
            </a:r>
          </a:p>
          <a:p>
            <a:pPr algn="just" marL="637193" indent="-318596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CFE2F0"/>
                </a:solidFill>
                <a:latin typeface="DM Sans"/>
                <a:ea typeface="DM Sans"/>
                <a:cs typeface="DM Sans"/>
                <a:sym typeface="DM Sans"/>
              </a:rPr>
              <a:t>Example parameters: n=4 , m=1</a:t>
            </a:r>
          </a:p>
          <a:p>
            <a:pPr algn="just">
              <a:lnSpc>
                <a:spcPts val="4131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028" y="0"/>
            <a:ext cx="8866259" cy="10287000"/>
            <a:chOff x="0" y="0"/>
            <a:chExt cx="233514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51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35146">
                  <a:moveTo>
                    <a:pt x="0" y="0"/>
                  </a:moveTo>
                  <a:lnTo>
                    <a:pt x="2335146" y="0"/>
                  </a:lnTo>
                  <a:lnTo>
                    <a:pt x="23351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335146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8728231" y="0"/>
            <a:ext cx="415769" cy="10287000"/>
            <a:chOff x="0" y="0"/>
            <a:chExt cx="10950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5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9503">
                  <a:moveTo>
                    <a:pt x="0" y="0"/>
                  </a:moveTo>
                  <a:lnTo>
                    <a:pt x="109503" y="0"/>
                  </a:lnTo>
                  <a:lnTo>
                    <a:pt x="10950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950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150" y="9530187"/>
            <a:ext cx="7168429" cy="756813"/>
            <a:chOff x="0" y="0"/>
            <a:chExt cx="9557906" cy="10090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0B4B4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50025" y="319096"/>
            <a:ext cx="1696297" cy="14027094"/>
          </a:xfrm>
          <a:custGeom>
            <a:avLst/>
            <a:gdLst/>
            <a:ahLst/>
            <a:cxnLst/>
            <a:rect r="r" b="b" t="t" l="l"/>
            <a:pathLst>
              <a:path h="14027094" w="1696297">
                <a:moveTo>
                  <a:pt x="0" y="0"/>
                </a:moveTo>
                <a:lnTo>
                  <a:pt x="1696297" y="0"/>
                </a:lnTo>
                <a:lnTo>
                  <a:pt x="1696297" y="14027094"/>
                </a:lnTo>
                <a:lnTo>
                  <a:pt x="0" y="14027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-107944" t="0" r="-54455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150" y="163973"/>
            <a:ext cx="8787966" cy="159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6"/>
              </a:lnSpc>
            </a:pPr>
            <a:r>
              <a:rPr lang="en-US" sz="9644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TRAPEZOIDAL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5131" y="5054111"/>
            <a:ext cx="11043699" cy="128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1"/>
              </a:lnSpc>
            </a:pPr>
            <a:r>
              <a:rPr lang="en-US" sz="7753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3244" y="3866111"/>
            <a:ext cx="11043699" cy="122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6"/>
              </a:lnSpc>
            </a:pPr>
            <a:r>
              <a:rPr lang="en-US" sz="7453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Numerical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595094" y="319096"/>
            <a:ext cx="1984357" cy="13915434"/>
          </a:xfrm>
          <a:custGeom>
            <a:avLst/>
            <a:gdLst/>
            <a:ahLst/>
            <a:cxnLst/>
            <a:rect r="r" b="b" t="t" l="l"/>
            <a:pathLst>
              <a:path h="13915434" w="1984357">
                <a:moveTo>
                  <a:pt x="0" y="0"/>
                </a:moveTo>
                <a:lnTo>
                  <a:pt x="1984357" y="0"/>
                </a:lnTo>
                <a:lnTo>
                  <a:pt x="1984357" y="13915434"/>
                </a:lnTo>
                <a:lnTo>
                  <a:pt x="0" y="1391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-82222" t="0" r="-45592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4832122" y="-3158198"/>
            <a:ext cx="1696297" cy="14952530"/>
          </a:xfrm>
          <a:custGeom>
            <a:avLst/>
            <a:gdLst/>
            <a:ahLst/>
            <a:cxnLst/>
            <a:rect r="r" b="b" t="t" l="l"/>
            <a:pathLst>
              <a:path h="14952530" w="1696297">
                <a:moveTo>
                  <a:pt x="0" y="0"/>
                </a:moveTo>
                <a:lnTo>
                  <a:pt x="1696297" y="0"/>
                </a:lnTo>
                <a:lnTo>
                  <a:pt x="1696297" y="14952531"/>
                </a:lnTo>
                <a:lnTo>
                  <a:pt x="0" y="14952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-118364" t="0" r="-58378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441540">
            <a:off x="-253122" y="-2986831"/>
            <a:ext cx="1984357" cy="13915434"/>
          </a:xfrm>
          <a:custGeom>
            <a:avLst/>
            <a:gdLst/>
            <a:ahLst/>
            <a:cxnLst/>
            <a:rect r="r" b="b" t="t" l="l"/>
            <a:pathLst>
              <a:path h="13915434" w="1984357">
                <a:moveTo>
                  <a:pt x="0" y="0"/>
                </a:moveTo>
                <a:lnTo>
                  <a:pt x="1984357" y="0"/>
                </a:lnTo>
                <a:lnTo>
                  <a:pt x="1984357" y="13915434"/>
                </a:lnTo>
                <a:lnTo>
                  <a:pt x="0" y="1391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-82222" t="0" r="-45592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61742" y="3975916"/>
            <a:ext cx="7315200" cy="744820"/>
          </a:xfrm>
          <a:custGeom>
            <a:avLst/>
            <a:gdLst/>
            <a:ahLst/>
            <a:cxnLst/>
            <a:rect r="r" b="b" t="t" l="l"/>
            <a:pathLst>
              <a:path h="744820" w="7315200">
                <a:moveTo>
                  <a:pt x="0" y="0"/>
                </a:moveTo>
                <a:lnTo>
                  <a:pt x="7315200" y="0"/>
                </a:lnTo>
                <a:lnTo>
                  <a:pt x="7315200" y="744820"/>
                </a:lnTo>
                <a:lnTo>
                  <a:pt x="0" y="744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96400" y="6786051"/>
            <a:ext cx="8991600" cy="1111689"/>
          </a:xfrm>
          <a:custGeom>
            <a:avLst/>
            <a:gdLst/>
            <a:ahLst/>
            <a:cxnLst/>
            <a:rect r="r" b="b" t="t" l="l"/>
            <a:pathLst>
              <a:path h="1111689" w="8991600">
                <a:moveTo>
                  <a:pt x="0" y="0"/>
                </a:moveTo>
                <a:lnTo>
                  <a:pt x="8991600" y="0"/>
                </a:lnTo>
                <a:lnTo>
                  <a:pt x="8991600" y="1111689"/>
                </a:lnTo>
                <a:lnTo>
                  <a:pt x="0" y="11116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505950" y="1378384"/>
            <a:ext cx="7795129" cy="254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9"/>
              </a:lnSpc>
            </a:pPr>
            <a:r>
              <a:rPr lang="en-US" sz="29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improve accuracy over the basic Euler method, we implemented the trapezoidal rule for solving the nonlinear ODE system. The Euler approximation:</a:t>
            </a:r>
          </a:p>
          <a:p>
            <a:pPr algn="just">
              <a:lnSpc>
                <a:spcPts val="408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353550" y="5350683"/>
            <a:ext cx="7795129" cy="151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9"/>
              </a:lnSpc>
            </a:pPr>
            <a:r>
              <a:rPr lang="en-US" sz="29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is replaced by the more accurate trapezoidal rule:</a:t>
            </a:r>
          </a:p>
          <a:p>
            <a:pPr algn="just">
              <a:lnSpc>
                <a:spcPts val="408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421777" y="8289149"/>
            <a:ext cx="7795129" cy="203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9"/>
              </a:lnSpc>
            </a:pPr>
            <a:r>
              <a:rPr lang="en-US" sz="29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which is implicit in yn+1 and requires fixed-point iteration at</a:t>
            </a:r>
          </a:p>
          <a:p>
            <a:pPr algn="just">
              <a:lnSpc>
                <a:spcPts val="4089"/>
              </a:lnSpc>
            </a:pPr>
            <a:r>
              <a:rPr lang="en-US" sz="29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each time step.</a:t>
            </a:r>
          </a:p>
          <a:p>
            <a:pPr algn="just">
              <a:lnSpc>
                <a:spcPts val="408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353550" y="384007"/>
            <a:ext cx="6749661" cy="73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91"/>
              </a:lnSpc>
            </a:pPr>
            <a:r>
              <a:rPr lang="en-US" sz="435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What is TRAPEZOIDAL ?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949" y="-150916"/>
            <a:ext cx="12101018" cy="180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4"/>
              </a:lnSpc>
            </a:pPr>
            <a:r>
              <a:rPr lang="en-US" sz="100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 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45088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4083" y="925830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26701" y="7593557"/>
            <a:ext cx="6688222" cy="102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predict yn+1 using Euler’s method :</a:t>
            </a:r>
          </a:p>
          <a:p>
            <a:pPr algn="just">
              <a:lnSpc>
                <a:spcPts val="413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487665" y="5731113"/>
            <a:ext cx="7315200" cy="731520"/>
          </a:xfrm>
          <a:custGeom>
            <a:avLst/>
            <a:gdLst/>
            <a:ahLst/>
            <a:cxnLst/>
            <a:rect r="r" b="b" t="t" l="l"/>
            <a:pathLst>
              <a:path h="731520" w="7315200">
                <a:moveTo>
                  <a:pt x="0" y="0"/>
                </a:moveTo>
                <a:lnTo>
                  <a:pt x="7315200" y="0"/>
                </a:lnTo>
                <a:lnTo>
                  <a:pt x="731520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7665" y="4014277"/>
            <a:ext cx="8277080" cy="421379"/>
          </a:xfrm>
          <a:custGeom>
            <a:avLst/>
            <a:gdLst/>
            <a:ahLst/>
            <a:cxnLst/>
            <a:rect r="r" b="b" t="t" l="l"/>
            <a:pathLst>
              <a:path h="421379" w="8277080">
                <a:moveTo>
                  <a:pt x="0" y="0"/>
                </a:moveTo>
                <a:lnTo>
                  <a:pt x="8277080" y="0"/>
                </a:lnTo>
                <a:lnTo>
                  <a:pt x="8277080" y="421379"/>
                </a:lnTo>
                <a:lnTo>
                  <a:pt x="0" y="421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2800" y="7329974"/>
            <a:ext cx="7315200" cy="877824"/>
          </a:xfrm>
          <a:custGeom>
            <a:avLst/>
            <a:gdLst/>
            <a:ahLst/>
            <a:cxnLst/>
            <a:rect r="r" b="b" t="t" l="l"/>
            <a:pathLst>
              <a:path h="877824" w="7315200">
                <a:moveTo>
                  <a:pt x="0" y="0"/>
                </a:moveTo>
                <a:lnTo>
                  <a:pt x="7315200" y="0"/>
                </a:lnTo>
                <a:lnTo>
                  <a:pt x="7315200" y="877824"/>
                </a:lnTo>
                <a:lnTo>
                  <a:pt x="0" y="8778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9146" y="8526780"/>
            <a:ext cx="7315200" cy="731520"/>
          </a:xfrm>
          <a:custGeom>
            <a:avLst/>
            <a:gdLst/>
            <a:ahLst/>
            <a:cxnLst/>
            <a:rect r="r" b="b" t="t" l="l"/>
            <a:pathLst>
              <a:path h="731520" w="7315200">
                <a:moveTo>
                  <a:pt x="0" y="0"/>
                </a:moveTo>
                <a:lnTo>
                  <a:pt x="7315200" y="0"/>
                </a:lnTo>
                <a:lnTo>
                  <a:pt x="731520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949" y="3328589"/>
            <a:ext cx="6123458" cy="259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193" indent="-318596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Set convergence tolerance 10</a:t>
            </a: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-6</a:t>
            </a:r>
          </a:p>
          <a:p>
            <a:pPr algn="just" marL="637193" indent="-318596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Set number of steps 200</a:t>
            </a: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just" marL="637193" indent="-318596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Set maximum iterations per step (100)</a:t>
            </a:r>
          </a:p>
          <a:p>
            <a:pPr algn="just">
              <a:lnSpc>
                <a:spcPts val="413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1108991" y="2337620"/>
            <a:ext cx="5871384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1.INITIALIZE</a:t>
            </a:r>
            <a:r>
              <a:rPr lang="en-US" sz="4251" b="true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6969" y="6919804"/>
            <a:ext cx="5871384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A1CEC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2.INITIAL GUESS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17686" y="3198078"/>
            <a:ext cx="5971680" cy="49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1-Evaluate: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74063" y="2337620"/>
            <a:ext cx="5871384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3.APPLY FIXED-POINT ITERATION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84891" y="4891677"/>
            <a:ext cx="5971680" cy="49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2-Compute: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73766" y="6818309"/>
            <a:ext cx="5971680" cy="49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3- Check: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12444" y="7524395"/>
            <a:ext cx="5871384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IF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79763" y="7470058"/>
            <a:ext cx="5871384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02911" y="8356175"/>
            <a:ext cx="8561834" cy="154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74385" indent="-424795" lvl="2">
              <a:lnSpc>
                <a:spcPts val="4131"/>
              </a:lnSpc>
              <a:buFont typeface="Arial"/>
              <a:buChar char="⚬"/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stop iteration.</a:t>
            </a:r>
          </a:p>
          <a:p>
            <a:pPr algn="just" marL="1274385" indent="-424795" lvl="2">
              <a:lnSpc>
                <a:spcPts val="4131"/>
              </a:lnSpc>
              <a:buFont typeface="Arial"/>
              <a:buChar char="⚬"/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Else, set yguess=ynext​ and repeat.</a:t>
            </a:r>
          </a:p>
          <a:p>
            <a:pPr algn="just">
              <a:lnSpc>
                <a:spcPts val="4131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-516500" y="-179317"/>
            <a:ext cx="9778322" cy="2149126"/>
            <a:chOff x="0" y="0"/>
            <a:chExt cx="2575306" cy="5659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62510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4168855">
            <a:off x="8788613" y="4327423"/>
            <a:ext cx="1327029" cy="599428"/>
          </a:xfrm>
          <a:custGeom>
            <a:avLst/>
            <a:gdLst/>
            <a:ahLst/>
            <a:cxnLst/>
            <a:rect r="r" b="b" t="t" l="l"/>
            <a:pathLst>
              <a:path h="599428" w="1327029">
                <a:moveTo>
                  <a:pt x="0" y="599428"/>
                </a:moveTo>
                <a:lnTo>
                  <a:pt x="1327029" y="599428"/>
                </a:lnTo>
                <a:lnTo>
                  <a:pt x="1327029" y="0"/>
                </a:lnTo>
                <a:lnTo>
                  <a:pt x="0" y="0"/>
                </a:lnTo>
                <a:lnTo>
                  <a:pt x="0" y="599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21663" y="7040356"/>
            <a:ext cx="9665665" cy="154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74385" indent="-424795" lvl="2">
              <a:lnSpc>
                <a:spcPts val="4131"/>
              </a:lnSpc>
              <a:buFont typeface="Arial"/>
              <a:buChar char="⚬"/>
            </a:pPr>
            <a:r>
              <a:rPr lang="en-US" sz="2951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Measure excution time.</a:t>
            </a:r>
          </a:p>
          <a:p>
            <a:pPr algn="just" marL="1274385" indent="-424795" lvl="2">
              <a:lnSpc>
                <a:spcPts val="4131"/>
              </a:lnSpc>
              <a:buFont typeface="Arial"/>
              <a:buChar char="⚬"/>
            </a:pPr>
            <a:r>
              <a:rPr lang="en-US" sz="2951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Calculate accuracy.</a:t>
            </a:r>
          </a:p>
          <a:p>
            <a:pPr algn="just">
              <a:lnSpc>
                <a:spcPts val="413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472745" y="3425671"/>
            <a:ext cx="4832833" cy="199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5"/>
              </a:lnSpc>
            </a:pPr>
            <a:r>
              <a:rPr lang="en-US" sz="2846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Update: Set yn+1 = ynext, increment t, and continue to</a:t>
            </a:r>
          </a:p>
          <a:p>
            <a:pPr algn="just">
              <a:lnSpc>
                <a:spcPts val="3985"/>
              </a:lnSpc>
            </a:pPr>
            <a:r>
              <a:rPr lang="en-US" sz="2846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Final time.</a:t>
            </a:r>
          </a:p>
          <a:p>
            <a:pPr algn="just">
              <a:lnSpc>
                <a:spcPts val="3985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0" y="-262831"/>
            <a:ext cx="9778322" cy="2149126"/>
            <a:chOff x="0" y="0"/>
            <a:chExt cx="2575306" cy="5659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949" y="-150916"/>
            <a:ext cx="12101018" cy="180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4"/>
              </a:lnSpc>
            </a:pPr>
            <a:r>
              <a:rPr lang="en-US" sz="100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 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22639" y="5894756"/>
            <a:ext cx="13260428" cy="72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8"/>
              </a:lnSpc>
            </a:pPr>
            <a:r>
              <a:rPr lang="en-US" b="true" sz="5448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5.RECORD PERFORMANCE METRICS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285323"/>
            <a:ext cx="7734202" cy="71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</a:pPr>
            <a:r>
              <a:rPr lang="en-US" b="true" sz="5351">
                <a:solidFill>
                  <a:srgbClr val="80BFA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4.UPDATE SOLUTION AND 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7346" y="5494035"/>
            <a:ext cx="999670" cy="446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5424" spc="1117" u="sng">
                <a:solidFill>
                  <a:srgbClr val="EFEFE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</a:p>
          <a:p>
            <a:pPr algn="ctr">
              <a:lnSpc>
                <a:spcPts val="4990"/>
              </a:lnSpc>
            </a:pPr>
            <a:r>
              <a:rPr lang="en-US" sz="5424" spc="1117" u="sng">
                <a:solidFill>
                  <a:srgbClr val="EFEFE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ALLY</a:t>
            </a: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028" y="-42878"/>
            <a:ext cx="5668990" cy="10287000"/>
            <a:chOff x="0" y="0"/>
            <a:chExt cx="149306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06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93067">
                  <a:moveTo>
                    <a:pt x="0" y="0"/>
                  </a:moveTo>
                  <a:lnTo>
                    <a:pt x="1493067" y="0"/>
                  </a:lnTo>
                  <a:lnTo>
                    <a:pt x="14930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493067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530962" y="0"/>
            <a:ext cx="276056" cy="10287000"/>
            <a:chOff x="0" y="0"/>
            <a:chExt cx="7270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7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2706">
                  <a:moveTo>
                    <a:pt x="0" y="0"/>
                  </a:moveTo>
                  <a:lnTo>
                    <a:pt x="72706" y="0"/>
                  </a:lnTo>
                  <a:lnTo>
                    <a:pt x="7270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72706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19571" y="177887"/>
            <a:ext cx="7168429" cy="756813"/>
            <a:chOff x="0" y="0"/>
            <a:chExt cx="9557906" cy="10090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5702509" y="142740"/>
            <a:ext cx="7768291" cy="11500073"/>
          </a:xfrm>
          <a:custGeom>
            <a:avLst/>
            <a:gdLst/>
            <a:ahLst/>
            <a:cxnLst/>
            <a:rect r="r" b="b" t="t" l="l"/>
            <a:pathLst>
              <a:path h="11500073" w="7768291">
                <a:moveTo>
                  <a:pt x="0" y="0"/>
                </a:moveTo>
                <a:lnTo>
                  <a:pt x="7768291" y="0"/>
                </a:lnTo>
                <a:lnTo>
                  <a:pt x="7768291" y="11500073"/>
                </a:lnTo>
                <a:lnTo>
                  <a:pt x="0" y="1150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-17357" t="0" r="-1735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4061" y="1318000"/>
            <a:ext cx="4908228" cy="159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6"/>
              </a:lnSpc>
            </a:pPr>
            <a:r>
              <a:rPr lang="en-US" sz="9644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RADAU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162" y="5746526"/>
            <a:ext cx="11043699" cy="128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1"/>
              </a:lnSpc>
            </a:pPr>
            <a:r>
              <a:rPr lang="en-US" sz="7753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141" y="4210770"/>
            <a:ext cx="11043699" cy="122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6"/>
              </a:lnSpc>
            </a:pPr>
            <a:r>
              <a:rPr lang="en-US" sz="7453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Numerical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62201" y="2400270"/>
            <a:ext cx="10705592" cy="463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9"/>
              </a:lnSpc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Radau method is a type of implicit Runge-Kutta method designed specifically for stiff ODE systems.</a:t>
            </a:r>
          </a:p>
          <a:p>
            <a:pPr algn="just">
              <a:lnSpc>
                <a:spcPts val="4649"/>
              </a:lnSpc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 is particularly effective when</a:t>
            </a:r>
          </a:p>
          <a:p>
            <a:pPr algn="just">
              <a:lnSpc>
                <a:spcPts val="4649"/>
              </a:lnSpc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system has nonlinear terms like G</a:t>
            </a: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, G</a:t>
            </a: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, P</a:t>
            </a: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, and</a:t>
            </a:r>
          </a:p>
          <a:p>
            <a:pPr algn="just">
              <a:lnSpc>
                <a:spcPts val="4649"/>
              </a:lnSpc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Parameters such as k1,k2,... operating on very different time scales.</a:t>
            </a:r>
          </a:p>
          <a:p>
            <a:pPr algn="just">
              <a:lnSpc>
                <a:spcPts val="4649"/>
              </a:lnSpc>
            </a:pPr>
          </a:p>
          <a:p>
            <a:pPr algn="just">
              <a:lnSpc>
                <a:spcPts val="464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918175" y="-516671"/>
            <a:ext cx="2612787" cy="13915434"/>
          </a:xfrm>
          <a:custGeom>
            <a:avLst/>
            <a:gdLst/>
            <a:ahLst/>
            <a:cxnLst/>
            <a:rect r="r" b="b" t="t" l="l"/>
            <a:pathLst>
              <a:path h="13915434" w="2612787">
                <a:moveTo>
                  <a:pt x="0" y="0"/>
                </a:moveTo>
                <a:lnTo>
                  <a:pt x="2612787" y="0"/>
                </a:lnTo>
                <a:lnTo>
                  <a:pt x="2612787" y="13915434"/>
                </a:lnTo>
                <a:lnTo>
                  <a:pt x="0" y="1391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-62446" t="0" r="-32221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962201" y="1044649"/>
            <a:ext cx="5157370" cy="73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91"/>
              </a:lnSpc>
            </a:pPr>
            <a:r>
              <a:rPr lang="en-US" sz="435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What is RADAU?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38044" y="6732800"/>
            <a:ext cx="10705592" cy="288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9"/>
              </a:lnSpc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Radau allows:</a:t>
            </a:r>
          </a:p>
          <a:p>
            <a:pPr algn="just" marL="717010" indent="-358505" lvl="1">
              <a:lnSpc>
                <a:spcPts val="4649"/>
              </a:lnSpc>
              <a:buFont typeface="Arial"/>
              <a:buChar char="•"/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Stable integration with relatively large time steps,</a:t>
            </a:r>
          </a:p>
          <a:p>
            <a:pPr algn="just" marL="717010" indent="-358505" lvl="1">
              <a:lnSpc>
                <a:spcPts val="4649"/>
              </a:lnSpc>
              <a:buFont typeface="Arial"/>
              <a:buChar char="•"/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High accuracy, and</a:t>
            </a:r>
          </a:p>
          <a:p>
            <a:pPr algn="just" marL="717010" indent="-358505" lvl="1">
              <a:lnSpc>
                <a:spcPts val="4649"/>
              </a:lnSpc>
              <a:buFont typeface="Arial"/>
              <a:buChar char="•"/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Built-in error control and step-size adaptation.</a:t>
            </a:r>
          </a:p>
          <a:p>
            <a:pPr algn="just">
              <a:lnSpc>
                <a:spcPts val="4649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62510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738562"/>
            <a:ext cx="4072001" cy="4114800"/>
          </a:xfrm>
          <a:custGeom>
            <a:avLst/>
            <a:gdLst/>
            <a:ahLst/>
            <a:cxnLst/>
            <a:rect r="r" b="b" t="t" l="l"/>
            <a:pathLst>
              <a:path h="4114800" w="4072001">
                <a:moveTo>
                  <a:pt x="0" y="0"/>
                </a:moveTo>
                <a:lnTo>
                  <a:pt x="4072001" y="0"/>
                </a:lnTo>
                <a:lnTo>
                  <a:pt x="4072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182946">
            <a:off x="802352" y="4029375"/>
            <a:ext cx="2985100" cy="4114800"/>
          </a:xfrm>
          <a:custGeom>
            <a:avLst/>
            <a:gdLst/>
            <a:ahLst/>
            <a:cxnLst/>
            <a:rect r="r" b="b" t="t" l="l"/>
            <a:pathLst>
              <a:path h="4114800" w="2985100">
                <a:moveTo>
                  <a:pt x="0" y="0"/>
                </a:moveTo>
                <a:lnTo>
                  <a:pt x="2985101" y="0"/>
                </a:lnTo>
                <a:lnTo>
                  <a:pt x="29851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35584" y="3336381"/>
            <a:ext cx="2454896" cy="1109424"/>
          </a:xfrm>
          <a:custGeom>
            <a:avLst/>
            <a:gdLst/>
            <a:ahLst/>
            <a:cxnLst/>
            <a:rect r="r" b="b" t="t" l="l"/>
            <a:pathLst>
              <a:path h="1109424" w="2454896">
                <a:moveTo>
                  <a:pt x="0" y="0"/>
                </a:moveTo>
                <a:lnTo>
                  <a:pt x="2454896" y="0"/>
                </a:lnTo>
                <a:lnTo>
                  <a:pt x="2454896" y="1109424"/>
                </a:lnTo>
                <a:lnTo>
                  <a:pt x="0" y="1109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8297" y="2639880"/>
            <a:ext cx="8382640" cy="464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3292" indent="-411646" lvl="1">
              <a:lnSpc>
                <a:spcPts val="5338"/>
              </a:lnSpc>
              <a:buFont typeface="Arial"/>
              <a:buChar char="•"/>
            </a:pPr>
            <a:r>
              <a:rPr lang="en-US" sz="3813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Choose the initial time step  h:</a:t>
            </a:r>
          </a:p>
          <a:p>
            <a:pPr algn="just">
              <a:lnSpc>
                <a:spcPts val="5338"/>
              </a:lnSpc>
            </a:pPr>
          </a:p>
          <a:p>
            <a:pPr algn="just">
              <a:lnSpc>
                <a:spcPts val="5338"/>
              </a:lnSpc>
            </a:pPr>
          </a:p>
          <a:p>
            <a:pPr algn="just">
              <a:lnSpc>
                <a:spcPts val="5338"/>
              </a:lnSpc>
            </a:pPr>
          </a:p>
          <a:p>
            <a:pPr algn="just">
              <a:lnSpc>
                <a:spcPts val="5338"/>
              </a:lnSpc>
            </a:pPr>
          </a:p>
          <a:p>
            <a:pPr algn="just" marL="823292" indent="-411646" lvl="1">
              <a:lnSpc>
                <a:spcPts val="5338"/>
              </a:lnSpc>
              <a:buFont typeface="Arial"/>
              <a:buChar char="•"/>
            </a:pPr>
            <a:r>
              <a:rPr lang="en-US" sz="3813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Set tolerance to 10 (</a:t>
            </a:r>
            <a:r>
              <a:rPr lang="en-US" sz="3813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-8</a:t>
            </a:r>
            <a:r>
              <a:rPr lang="en-US" sz="3813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</a:p>
          <a:p>
            <a:pPr algn="just" marL="823292" indent="-411646" lvl="1">
              <a:lnSpc>
                <a:spcPts val="5338"/>
              </a:lnSpc>
              <a:buFont typeface="Arial"/>
              <a:buChar char="•"/>
            </a:pPr>
            <a:r>
              <a:rPr lang="en-US" sz="3813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Max iterations per step: 50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73684" y="4833042"/>
            <a:ext cx="2454896" cy="1109424"/>
          </a:xfrm>
          <a:custGeom>
            <a:avLst/>
            <a:gdLst/>
            <a:ahLst/>
            <a:cxnLst/>
            <a:rect r="r" b="b" t="t" l="l"/>
            <a:pathLst>
              <a:path h="1109424" w="2454896">
                <a:moveTo>
                  <a:pt x="0" y="0"/>
                </a:moveTo>
                <a:lnTo>
                  <a:pt x="2454896" y="0"/>
                </a:lnTo>
                <a:lnTo>
                  <a:pt x="2454896" y="1109424"/>
                </a:lnTo>
                <a:lnTo>
                  <a:pt x="0" y="1109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33564" y="3795962"/>
            <a:ext cx="673962" cy="224245"/>
          </a:xfrm>
          <a:custGeom>
            <a:avLst/>
            <a:gdLst/>
            <a:ahLst/>
            <a:cxnLst/>
            <a:rect r="r" b="b" t="t" l="l"/>
            <a:pathLst>
              <a:path h="224245" w="673962">
                <a:moveTo>
                  <a:pt x="0" y="0"/>
                </a:moveTo>
                <a:lnTo>
                  <a:pt x="673962" y="0"/>
                </a:lnTo>
                <a:lnTo>
                  <a:pt x="673962" y="224245"/>
                </a:lnTo>
                <a:lnTo>
                  <a:pt x="0" y="224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33237" y="5374681"/>
            <a:ext cx="645751" cy="214859"/>
          </a:xfrm>
          <a:custGeom>
            <a:avLst/>
            <a:gdLst/>
            <a:ahLst/>
            <a:cxnLst/>
            <a:rect r="r" b="b" t="t" l="l"/>
            <a:pathLst>
              <a:path h="214859" w="645751">
                <a:moveTo>
                  <a:pt x="0" y="0"/>
                </a:moveTo>
                <a:lnTo>
                  <a:pt x="645751" y="0"/>
                </a:lnTo>
                <a:lnTo>
                  <a:pt x="645751" y="214859"/>
                </a:lnTo>
                <a:lnTo>
                  <a:pt x="0" y="2148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297" y="8377588"/>
            <a:ext cx="7315200" cy="1569443"/>
          </a:xfrm>
          <a:custGeom>
            <a:avLst/>
            <a:gdLst/>
            <a:ahLst/>
            <a:cxnLst/>
            <a:rect r="r" b="b" t="t" l="l"/>
            <a:pathLst>
              <a:path h="1569443" w="7315200">
                <a:moveTo>
                  <a:pt x="0" y="0"/>
                </a:moveTo>
                <a:lnTo>
                  <a:pt x="7315200" y="0"/>
                </a:lnTo>
                <a:lnTo>
                  <a:pt x="7315200" y="1569443"/>
                </a:lnTo>
                <a:lnTo>
                  <a:pt x="0" y="15694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18708" y="8562742"/>
            <a:ext cx="3140592" cy="599568"/>
          </a:xfrm>
          <a:custGeom>
            <a:avLst/>
            <a:gdLst/>
            <a:ahLst/>
            <a:cxnLst/>
            <a:rect r="r" b="b" t="t" l="l"/>
            <a:pathLst>
              <a:path h="599568" w="3140592">
                <a:moveTo>
                  <a:pt x="0" y="0"/>
                </a:moveTo>
                <a:lnTo>
                  <a:pt x="3140592" y="0"/>
                </a:lnTo>
                <a:lnTo>
                  <a:pt x="3140592" y="599568"/>
                </a:lnTo>
                <a:lnTo>
                  <a:pt x="0" y="5995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41528" y="6353354"/>
            <a:ext cx="4291922" cy="811563"/>
          </a:xfrm>
          <a:custGeom>
            <a:avLst/>
            <a:gdLst/>
            <a:ahLst/>
            <a:cxnLst/>
            <a:rect r="r" b="b" t="t" l="l"/>
            <a:pathLst>
              <a:path h="811563" w="4291922">
                <a:moveTo>
                  <a:pt x="0" y="0"/>
                </a:moveTo>
                <a:lnTo>
                  <a:pt x="4291922" y="0"/>
                </a:lnTo>
                <a:lnTo>
                  <a:pt x="4291922" y="811563"/>
                </a:lnTo>
                <a:lnTo>
                  <a:pt x="0" y="811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89602" y="5450881"/>
            <a:ext cx="8220986" cy="56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80BFA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3.PERFORM NEWTON ITERATION AT EACH STEP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37383" y="5947517"/>
            <a:ext cx="7725424" cy="292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1"/>
              </a:lnSpc>
            </a:pPr>
            <a:r>
              <a:rPr lang="en-US" sz="276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1-Evaluate :</a:t>
            </a:r>
          </a:p>
          <a:p>
            <a:pPr algn="just">
              <a:lnSpc>
                <a:spcPts val="3871"/>
              </a:lnSpc>
            </a:pPr>
          </a:p>
          <a:p>
            <a:pPr algn="just">
              <a:lnSpc>
                <a:spcPts val="3871"/>
              </a:lnSpc>
            </a:pPr>
          </a:p>
          <a:p>
            <a:pPr algn="just">
              <a:lnSpc>
                <a:spcPts val="3871"/>
              </a:lnSpc>
            </a:pPr>
            <a:r>
              <a:rPr lang="en-US" sz="276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2-Compute residuals and the Jacobian matrix</a:t>
            </a:r>
          </a:p>
          <a:p>
            <a:pPr algn="just">
              <a:lnSpc>
                <a:spcPts val="3871"/>
              </a:lnSpc>
            </a:pPr>
            <a:r>
              <a:rPr lang="en-US" sz="276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3-Solve the linear system to update Yi , and iterate until convergence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04780" y="2825693"/>
            <a:ext cx="9665665" cy="53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1"/>
              </a:lnSpc>
            </a:pPr>
            <a:r>
              <a:rPr lang="en-US" sz="31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For 3-stage Radau method: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-262831"/>
            <a:ext cx="9778322" cy="2149126"/>
            <a:chOff x="0" y="0"/>
            <a:chExt cx="2575306" cy="5659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2949" y="-150916"/>
            <a:ext cx="12101018" cy="180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4"/>
              </a:lnSpc>
            </a:pPr>
            <a:r>
              <a:rPr lang="en-US" sz="100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 Flow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65774" y="1993197"/>
            <a:ext cx="9477171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80BFA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2.INITIAL GUESS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435800" y="2070782"/>
            <a:ext cx="5871384" cy="56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80BFA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1.INITIALIZE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77755" y="3288756"/>
            <a:ext cx="9665665" cy="154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</a:p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Y1=Y2=Y3=yn</a:t>
            </a:r>
          </a:p>
          <a:p>
            <a:pPr algn="just">
              <a:lnSpc>
                <a:spcPts val="4131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-876929" y="7657448"/>
            <a:ext cx="8220986" cy="56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80BFA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COMPUTE RESIDUALS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651" y="3733993"/>
            <a:ext cx="1862376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b="true" sz="2551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If n</a:t>
            </a:r>
            <a:r>
              <a:rPr lang="en-US" b="true" sz="2551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t_eval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1348" y="5125441"/>
            <a:ext cx="2329306" cy="72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b="true" sz="2551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If</a:t>
            </a:r>
            <a:r>
              <a:rPr lang="en-US" b="true" sz="2551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t_eval is used</a:t>
            </a:r>
          </a:p>
        </p:txBody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262831"/>
            <a:ext cx="9778322" cy="2149126"/>
            <a:chOff x="0" y="0"/>
            <a:chExt cx="2575306" cy="565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949" y="-150916"/>
            <a:ext cx="12101018" cy="180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4"/>
              </a:lnSpc>
            </a:pPr>
            <a:r>
              <a:rPr lang="en-US" sz="100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 Flow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45088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383625" y="2296404"/>
            <a:ext cx="8781765" cy="2389504"/>
            <a:chOff x="0" y="0"/>
            <a:chExt cx="11709021" cy="318600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6200"/>
              <a:ext cx="11709021" cy="778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1"/>
                </a:lnSpc>
              </a:pPr>
              <a:r>
                <a:rPr lang="en-US" b="true" sz="4251">
                  <a:solidFill>
                    <a:srgbClr val="A1CEC0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6.REPEAT!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02720" y="1572726"/>
              <a:ext cx="8522635" cy="1613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66729" indent="-383365" lvl="1">
                <a:lnSpc>
                  <a:spcPts val="4971"/>
                </a:lnSpc>
                <a:buFont typeface="Arial"/>
                <a:buChar char="•"/>
              </a:pPr>
              <a:r>
                <a:rPr lang="en-US" sz="3551">
                  <a:solidFill>
                    <a:srgbClr val="EFEFEF"/>
                  </a:solidFill>
                  <a:latin typeface="DM Sans"/>
                  <a:ea typeface="DM Sans"/>
                  <a:cs typeface="DM Sans"/>
                  <a:sym typeface="DM Sans"/>
                </a:rPr>
                <a:t>Continue integration until reaching final time t=5.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7219336"/>
            <a:ext cx="7315200" cy="877824"/>
          </a:xfrm>
          <a:custGeom>
            <a:avLst/>
            <a:gdLst/>
            <a:ahLst/>
            <a:cxnLst/>
            <a:rect r="r" b="b" t="t" l="l"/>
            <a:pathLst>
              <a:path h="877824" w="7315200">
                <a:moveTo>
                  <a:pt x="0" y="0"/>
                </a:moveTo>
                <a:lnTo>
                  <a:pt x="7315200" y="0"/>
                </a:lnTo>
                <a:lnTo>
                  <a:pt x="7315200" y="877824"/>
                </a:lnTo>
                <a:lnTo>
                  <a:pt x="0" y="877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8468635"/>
            <a:ext cx="7315200" cy="1635945"/>
          </a:xfrm>
          <a:custGeom>
            <a:avLst/>
            <a:gdLst/>
            <a:ahLst/>
            <a:cxnLst/>
            <a:rect r="r" b="b" t="t" l="l"/>
            <a:pathLst>
              <a:path h="1635945" w="7315200">
                <a:moveTo>
                  <a:pt x="0" y="0"/>
                </a:moveTo>
                <a:lnTo>
                  <a:pt x="7315200" y="0"/>
                </a:lnTo>
                <a:lnTo>
                  <a:pt x="7315200" y="1635945"/>
                </a:lnTo>
                <a:lnTo>
                  <a:pt x="0" y="1635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71075" y="3274161"/>
            <a:ext cx="4333282" cy="709082"/>
          </a:xfrm>
          <a:custGeom>
            <a:avLst/>
            <a:gdLst/>
            <a:ahLst/>
            <a:cxnLst/>
            <a:rect r="r" b="b" t="t" l="l"/>
            <a:pathLst>
              <a:path h="709082" w="4333282">
                <a:moveTo>
                  <a:pt x="0" y="0"/>
                </a:moveTo>
                <a:lnTo>
                  <a:pt x="4333282" y="0"/>
                </a:lnTo>
                <a:lnTo>
                  <a:pt x="4333282" y="709082"/>
                </a:lnTo>
                <a:lnTo>
                  <a:pt x="0" y="7090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0975" y="4526168"/>
            <a:ext cx="7315200" cy="798022"/>
          </a:xfrm>
          <a:custGeom>
            <a:avLst/>
            <a:gdLst/>
            <a:ahLst/>
            <a:cxnLst/>
            <a:rect r="r" b="b" t="t" l="l"/>
            <a:pathLst>
              <a:path h="798022" w="7315200">
                <a:moveTo>
                  <a:pt x="0" y="0"/>
                </a:moveTo>
                <a:lnTo>
                  <a:pt x="7315200" y="0"/>
                </a:lnTo>
                <a:lnTo>
                  <a:pt x="7315200" y="798022"/>
                </a:lnTo>
                <a:lnTo>
                  <a:pt x="0" y="798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5497" y="6096219"/>
            <a:ext cx="8781765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5.ESTIMATE ERROR AND CONTROL STEP SIZE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949" y="2372604"/>
            <a:ext cx="5871384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b="true" sz="4251">
                <a:solidFill>
                  <a:srgbClr val="A1CEC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4. UPDATE</a:t>
            </a:r>
            <a:r>
              <a:rPr lang="en-US" sz="4251" b="true">
                <a:solidFill>
                  <a:srgbClr val="A1CEC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 the Solution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83955" y="5546461"/>
            <a:ext cx="999670" cy="446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5424" spc="1117" u="sng">
                <a:solidFill>
                  <a:srgbClr val="EFEFE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</a:t>
            </a:r>
          </a:p>
          <a:p>
            <a:pPr algn="ctr">
              <a:lnSpc>
                <a:spcPts val="4990"/>
              </a:lnSpc>
            </a:pPr>
            <a:r>
              <a:rPr lang="en-US" sz="5424" spc="1117" u="sng">
                <a:solidFill>
                  <a:srgbClr val="EFEFE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ALLY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76884" y="6118003"/>
            <a:ext cx="13260428" cy="72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8"/>
              </a:lnSpc>
            </a:pPr>
            <a:r>
              <a:rPr lang="en-US" b="true" sz="5448">
                <a:solidFill>
                  <a:srgbClr val="80BFA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7.RECORD PERFORMANCE METRICS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85983" y="7437492"/>
            <a:ext cx="9665665" cy="154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74385" indent="-424795" lvl="2">
              <a:lnSpc>
                <a:spcPts val="4131"/>
              </a:lnSpc>
              <a:buFont typeface="Arial"/>
              <a:buChar char="⚬"/>
            </a:pPr>
            <a:r>
              <a:rPr lang="en-US" sz="2951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Count number of function calls (ncalls).</a:t>
            </a:r>
          </a:p>
          <a:p>
            <a:pPr algn="just" marL="1274385" indent="-424795" lvl="2">
              <a:lnSpc>
                <a:spcPts val="4131"/>
              </a:lnSpc>
              <a:buFont typeface="Arial"/>
              <a:buChar char="⚬"/>
            </a:pPr>
            <a:r>
              <a:rPr lang="en-US" sz="2951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rPr>
              <a:t>Measure total computation time.</a:t>
            </a:r>
          </a:p>
          <a:p>
            <a:pPr algn="just">
              <a:lnSpc>
                <a:spcPts val="4131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028" y="-42878"/>
            <a:ext cx="5668990" cy="10287000"/>
            <a:chOff x="0" y="0"/>
            <a:chExt cx="149306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06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93067">
                  <a:moveTo>
                    <a:pt x="0" y="0"/>
                  </a:moveTo>
                  <a:lnTo>
                    <a:pt x="1493067" y="0"/>
                  </a:lnTo>
                  <a:lnTo>
                    <a:pt x="14930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493067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530962" y="0"/>
            <a:ext cx="47625" cy="10287000"/>
            <a:chOff x="0" y="0"/>
            <a:chExt cx="1254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543">
                  <a:moveTo>
                    <a:pt x="0" y="0"/>
                  </a:moveTo>
                  <a:lnTo>
                    <a:pt x="12543" y="0"/>
                  </a:lnTo>
                  <a:lnTo>
                    <a:pt x="1254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254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5265550" y="-4705552"/>
            <a:ext cx="20796512" cy="16535453"/>
          </a:xfrm>
          <a:custGeom>
            <a:avLst/>
            <a:gdLst/>
            <a:ahLst/>
            <a:cxnLst/>
            <a:rect r="r" b="b" t="t" l="l"/>
            <a:pathLst>
              <a:path h="16535453" w="20796512">
                <a:moveTo>
                  <a:pt x="0" y="0"/>
                </a:moveTo>
                <a:lnTo>
                  <a:pt x="20796512" y="0"/>
                </a:lnTo>
                <a:lnTo>
                  <a:pt x="20796512" y="16535453"/>
                </a:lnTo>
                <a:lnTo>
                  <a:pt x="0" y="1653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177887"/>
            <a:ext cx="756813" cy="756813"/>
          </a:xfrm>
          <a:custGeom>
            <a:avLst/>
            <a:gdLst/>
            <a:ahLst/>
            <a:cxnLst/>
            <a:rect r="r" b="b" t="t" l="l"/>
            <a:pathLst>
              <a:path h="756813" w="756813">
                <a:moveTo>
                  <a:pt x="0" y="0"/>
                </a:moveTo>
                <a:lnTo>
                  <a:pt x="756813" y="0"/>
                </a:lnTo>
                <a:lnTo>
                  <a:pt x="756813" y="756813"/>
                </a:lnTo>
                <a:lnTo>
                  <a:pt x="0" y="756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7162" y="651705"/>
            <a:ext cx="4352507" cy="159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6"/>
              </a:lnSpc>
            </a:pPr>
            <a:r>
              <a:rPr lang="en-US" sz="9644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PINNS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162" y="6534294"/>
            <a:ext cx="11043699" cy="128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1"/>
              </a:lnSpc>
            </a:pPr>
            <a:r>
              <a:rPr lang="en-US" sz="7753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162" y="5038725"/>
            <a:ext cx="3569294" cy="122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6"/>
              </a:lnSpc>
            </a:pPr>
            <a:r>
              <a:rPr lang="en-US" sz="7453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-Based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6034" y="3457400"/>
            <a:ext cx="11043699" cy="122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6"/>
              </a:lnSpc>
            </a:pPr>
            <a:r>
              <a:rPr lang="en-US" sz="7453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45618" y="7818559"/>
            <a:ext cx="3843139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b="true" sz="2551">
                <a:solidFill>
                  <a:srgbClr val="0B4B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case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77884" y="1532431"/>
            <a:ext cx="11865973" cy="273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</a:t>
            </a:r>
            <a:r>
              <a:rPr lang="en-US" sz="31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deep learning models that integrate physical laws (like ODEs or PDEs) into their training</a:t>
            </a:r>
            <a:r>
              <a:rPr lang="en-US" sz="31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Instead of learn</a:t>
            </a:r>
            <a:r>
              <a:rPr lang="en-US" sz="31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ing only from data, PINNs also minimize how much they violate known physics, ensuring the model fits both the data and the governing equations.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90340" y="4853324"/>
            <a:ext cx="12153516" cy="531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2"/>
              </a:lnSpc>
            </a:pPr>
          </a:p>
          <a:p>
            <a:pPr algn="just">
              <a:lnSpc>
                <a:spcPts val="3852"/>
              </a:lnSpc>
            </a:pPr>
          </a:p>
          <a:p>
            <a:pPr algn="just" marL="594056" indent="-297028" lvl="1">
              <a:lnSpc>
                <a:spcPts val="3852"/>
              </a:lnSpc>
              <a:buFont typeface="Arial"/>
              <a:buChar char="•"/>
            </a:pPr>
            <a:r>
              <a:rPr lang="en-US" b="true" sz="275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Physics-based Loss: </a:t>
            </a:r>
            <a:r>
              <a:rPr lang="en-US" sz="275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loss function includes terms that penalize violations of the governing </a:t>
            </a:r>
            <a:r>
              <a:rPr lang="en-US" sz="275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equations (e.g., ODE or PDE residuals) and initial/boundary conditions.</a:t>
            </a:r>
          </a:p>
          <a:p>
            <a:pPr algn="just" marL="594056" indent="-297028" lvl="1">
              <a:lnSpc>
                <a:spcPts val="3852"/>
              </a:lnSpc>
              <a:buFont typeface="Arial"/>
              <a:buChar char="•"/>
            </a:pPr>
            <a:r>
              <a:rPr lang="en-US" b="true" sz="275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Generalization:</a:t>
            </a:r>
            <a:r>
              <a:rPr lang="en-US" sz="275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By enforcing physical laws, PINNs can generalize better, even with limited data.</a:t>
            </a:r>
          </a:p>
          <a:p>
            <a:pPr algn="just" marL="615645" indent="-307823" lvl="1">
              <a:lnSpc>
                <a:spcPts val="3992"/>
              </a:lnSpc>
              <a:buFont typeface="Arial"/>
              <a:buChar char="•"/>
            </a:pPr>
            <a:r>
              <a:rPr lang="en-US" b="true" sz="285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Automatic Differentiation:</a:t>
            </a:r>
            <a:r>
              <a:rPr lang="en-US" sz="285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PINNs leverage frameworks like PyTorch or TensorFlow to compute derivatives needed for the physics loss using automatic differentiation.</a:t>
            </a:r>
          </a:p>
          <a:p>
            <a:pPr algn="just">
              <a:lnSpc>
                <a:spcPts val="331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877884" y="708855"/>
            <a:ext cx="8472172" cy="63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09"/>
              </a:lnSpc>
            </a:pPr>
            <a:r>
              <a:rPr lang="en-US" sz="372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Physics-Informed Neural Networks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77884" y="4714843"/>
            <a:ext cx="8472172" cy="63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09"/>
              </a:lnSpc>
            </a:pPr>
            <a:r>
              <a:rPr lang="en-US" sz="372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Key Features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86641">
            <a:off x="17503689" y="-785530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45088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59925" y="1918489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-262831"/>
            <a:ext cx="9778322" cy="2149126"/>
            <a:chOff x="0" y="0"/>
            <a:chExt cx="2575306" cy="5659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3262" y="612090"/>
            <a:ext cx="6861826" cy="141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b="true" sz="54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LOSS COMPUTATION:</a:t>
            </a:r>
          </a:p>
          <a:p>
            <a:pPr algn="ctr">
              <a:lnSpc>
                <a:spcPts val="545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0222" y="2493786"/>
            <a:ext cx="9013778" cy="212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2"/>
              </a:lnSpc>
            </a:pPr>
            <a:r>
              <a:rPr lang="en-US" sz="370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PINN computes its loss </a:t>
            </a:r>
            <a:r>
              <a:rPr lang="en-US" sz="370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 the sum</a:t>
            </a:r>
            <a:r>
              <a:rPr lang="en-US" sz="370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of two main parts:</a:t>
            </a:r>
          </a:p>
          <a:p>
            <a:pPr algn="just">
              <a:lnSpc>
                <a:spcPts val="3271"/>
              </a:lnSpc>
            </a:pPr>
            <a:r>
              <a:rPr lang="en-US" sz="233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Physics loss: Measures how well the model satisfies the ODE by penalizing residuals using automatic differentiation and MSE.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222" y="5432026"/>
            <a:ext cx="11240667" cy="367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9"/>
              </a:lnSpc>
            </a:pPr>
            <a:r>
              <a:rPr lang="en-US" sz="342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Initial c</a:t>
            </a:r>
            <a:r>
              <a:rPr lang="en-US" sz="342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ondition loss:</a:t>
            </a:r>
          </a:p>
          <a:p>
            <a:pPr algn="just">
              <a:lnSpc>
                <a:spcPts val="4789"/>
              </a:lnSpc>
            </a:pPr>
          </a:p>
          <a:p>
            <a:pPr algn="just">
              <a:lnSpc>
                <a:spcPts val="3109"/>
              </a:lnSpc>
            </a:pPr>
            <a:r>
              <a:rPr lang="en-US" sz="2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Initial</a:t>
            </a:r>
            <a:r>
              <a:rPr lang="en-US" sz="2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condition loss: Ensures the model's predictions match known initial values using mean squared error.</a:t>
            </a:r>
          </a:p>
          <a:p>
            <a:pPr algn="just">
              <a:lnSpc>
                <a:spcPts val="4649"/>
              </a:lnSpc>
            </a:pPr>
          </a:p>
          <a:p>
            <a:pPr algn="just">
              <a:lnSpc>
                <a:spcPts val="4649"/>
              </a:lnSpc>
            </a:pPr>
          </a:p>
          <a:p>
            <a:pPr algn="just">
              <a:lnSpc>
                <a:spcPts val="436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862886" y="2146064"/>
            <a:ext cx="8180060" cy="3228811"/>
          </a:xfrm>
          <a:custGeom>
            <a:avLst/>
            <a:gdLst/>
            <a:ahLst/>
            <a:cxnLst/>
            <a:rect r="r" b="b" t="t" l="l"/>
            <a:pathLst>
              <a:path h="3228811" w="8180060">
                <a:moveTo>
                  <a:pt x="0" y="0"/>
                </a:moveTo>
                <a:lnTo>
                  <a:pt x="8180059" y="0"/>
                </a:lnTo>
                <a:lnTo>
                  <a:pt x="8180059" y="3228812"/>
                </a:lnTo>
                <a:lnTo>
                  <a:pt x="0" y="3228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923" r="-27648" b="-92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03050" y="7305008"/>
            <a:ext cx="11710173" cy="1960018"/>
          </a:xfrm>
          <a:custGeom>
            <a:avLst/>
            <a:gdLst/>
            <a:ahLst/>
            <a:cxnLst/>
            <a:rect r="r" b="b" t="t" l="l"/>
            <a:pathLst>
              <a:path h="1960018" w="11710173">
                <a:moveTo>
                  <a:pt x="0" y="0"/>
                </a:moveTo>
                <a:lnTo>
                  <a:pt x="11710173" y="0"/>
                </a:lnTo>
                <a:lnTo>
                  <a:pt x="11710173" y="1960019"/>
                </a:lnTo>
                <a:lnTo>
                  <a:pt x="0" y="1960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53253" y="9525"/>
            <a:ext cx="8744272" cy="10287000"/>
            <a:chOff x="0" y="0"/>
            <a:chExt cx="230301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0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03018">
                  <a:moveTo>
                    <a:pt x="0" y="0"/>
                  </a:moveTo>
                  <a:lnTo>
                    <a:pt x="2303018" y="0"/>
                  </a:lnTo>
                  <a:lnTo>
                    <a:pt x="23030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303018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9267673" y="0"/>
            <a:ext cx="276056" cy="10287000"/>
            <a:chOff x="0" y="0"/>
            <a:chExt cx="7270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7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2706">
                  <a:moveTo>
                    <a:pt x="0" y="0"/>
                  </a:moveTo>
                  <a:lnTo>
                    <a:pt x="72706" y="0"/>
                  </a:lnTo>
                  <a:lnTo>
                    <a:pt x="7270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72706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0160" y="711789"/>
            <a:ext cx="7168429" cy="756813"/>
            <a:chOff x="0" y="0"/>
            <a:chExt cx="9557906" cy="10090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628329">
            <a:off x="3567756" y="2180793"/>
            <a:ext cx="1812471" cy="4114800"/>
          </a:xfrm>
          <a:custGeom>
            <a:avLst/>
            <a:gdLst/>
            <a:ahLst/>
            <a:cxnLst/>
            <a:rect r="r" b="b" t="t" l="l"/>
            <a:pathLst>
              <a:path h="4114800" w="1812471">
                <a:moveTo>
                  <a:pt x="0" y="0"/>
                </a:moveTo>
                <a:lnTo>
                  <a:pt x="1812472" y="0"/>
                </a:lnTo>
                <a:lnTo>
                  <a:pt x="1812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21110" y="6912533"/>
            <a:ext cx="8591503" cy="111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1"/>
              </a:lnSpc>
            </a:pPr>
            <a:r>
              <a:rPr lang="en-US" sz="677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77869" y="1063657"/>
            <a:ext cx="7513077" cy="1314399"/>
            <a:chOff x="0" y="0"/>
            <a:chExt cx="10017435" cy="175253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13499" y="1129809"/>
              <a:ext cx="990393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Overview of the  Stem Cells Differentiation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543719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99"/>
                </a:lnSpc>
              </a:pPr>
              <a:r>
                <a:rPr lang="en-US" sz="39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03183" y="2722119"/>
            <a:ext cx="7937438" cy="1314399"/>
            <a:chOff x="0" y="0"/>
            <a:chExt cx="10583250" cy="175253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19910" y="1129809"/>
              <a:ext cx="1046334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Explanation of the ODE model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76200"/>
              <a:ext cx="574430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99"/>
                </a:lnSpc>
              </a:pPr>
              <a:r>
                <a:rPr lang="en-US" sz="39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84133" y="4417302"/>
            <a:ext cx="8171258" cy="1314399"/>
            <a:chOff x="0" y="0"/>
            <a:chExt cx="10895011" cy="175253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23442" y="1129809"/>
              <a:ext cx="1077156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Numerical and Learning-based solution steps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76200"/>
              <a:ext cx="591351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99"/>
                </a:lnSpc>
              </a:pPr>
              <a:r>
                <a:rPr lang="en-US" sz="39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39769" y="6093434"/>
            <a:ext cx="8341898" cy="1314399"/>
            <a:chOff x="0" y="0"/>
            <a:chExt cx="11122530" cy="175253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126020" y="1129809"/>
              <a:ext cx="1099651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Results of Solutions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76200"/>
              <a:ext cx="603700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99"/>
                </a:lnSpc>
              </a:pPr>
              <a:r>
                <a:rPr lang="en-US" sz="39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077869" y="7703108"/>
            <a:ext cx="8303798" cy="1314399"/>
            <a:chOff x="0" y="0"/>
            <a:chExt cx="11071730" cy="175253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125444" y="1129809"/>
              <a:ext cx="1094628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Future Work and Improvements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76200"/>
              <a:ext cx="600943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99"/>
                </a:lnSpc>
              </a:pPr>
              <a:r>
                <a:rPr lang="en-US" sz="3999" b="true">
                  <a:solidFill>
                    <a:srgbClr val="0B4B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5.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6172" y="3122585"/>
            <a:ext cx="9270545" cy="2020915"/>
          </a:xfrm>
          <a:custGeom>
            <a:avLst/>
            <a:gdLst/>
            <a:ahLst/>
            <a:cxnLst/>
            <a:rect r="r" b="b" t="t" l="l"/>
            <a:pathLst>
              <a:path h="2020915" w="9270545">
                <a:moveTo>
                  <a:pt x="0" y="0"/>
                </a:moveTo>
                <a:lnTo>
                  <a:pt x="9270544" y="0"/>
                </a:lnTo>
                <a:lnTo>
                  <a:pt x="9270544" y="2020915"/>
                </a:lnTo>
                <a:lnTo>
                  <a:pt x="0" y="202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351784"/>
            <a:ext cx="3366904" cy="4114800"/>
          </a:xfrm>
          <a:custGeom>
            <a:avLst/>
            <a:gdLst/>
            <a:ahLst/>
            <a:cxnLst/>
            <a:rect r="r" b="b" t="t" l="l"/>
            <a:pathLst>
              <a:path h="4114800" w="3366904">
                <a:moveTo>
                  <a:pt x="0" y="0"/>
                </a:moveTo>
                <a:lnTo>
                  <a:pt x="3366904" y="0"/>
                </a:lnTo>
                <a:lnTo>
                  <a:pt x="3366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37358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0548" y="2787482"/>
            <a:ext cx="5814724" cy="633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3"/>
              </a:lnSpc>
            </a:pPr>
            <a:r>
              <a:rPr lang="en-US" sz="338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model is trained by:</a:t>
            </a:r>
          </a:p>
          <a:p>
            <a:pPr algn="just">
              <a:lnSpc>
                <a:spcPts val="4327"/>
              </a:lnSpc>
            </a:pPr>
          </a:p>
          <a:p>
            <a:pPr algn="just" marL="560403" indent="-280201" lvl="1">
              <a:lnSpc>
                <a:spcPts val="3633"/>
              </a:lnSpc>
              <a:buFont typeface="Arial"/>
              <a:buChar char="•"/>
            </a:pPr>
            <a:r>
              <a:rPr lang="en-US" b="true" sz="25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Forward Pass: Predict values across all time points using the neural network.</a:t>
            </a:r>
          </a:p>
          <a:p>
            <a:pPr algn="just">
              <a:lnSpc>
                <a:spcPts val="4049"/>
              </a:lnSpc>
            </a:pPr>
          </a:p>
          <a:p>
            <a:pPr algn="just" marL="517642" indent="-258821" lvl="1">
              <a:lnSpc>
                <a:spcPts val="3356"/>
              </a:lnSpc>
              <a:buFont typeface="Arial"/>
              <a:buChar char="•"/>
            </a:pPr>
            <a:r>
              <a:rPr lang="en-US" b="true" sz="239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Loss Calculation: Compute total loss = physics loss + initial condition loss.</a:t>
            </a:r>
          </a:p>
          <a:p>
            <a:pPr algn="just">
              <a:lnSpc>
                <a:spcPts val="4049"/>
              </a:lnSpc>
            </a:pPr>
          </a:p>
          <a:p>
            <a:pPr algn="just" marL="474881" indent="-237441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Backward Pass: Call backward() to compute gradients for model optimization.</a:t>
            </a:r>
          </a:p>
          <a:p>
            <a:pPr algn="just">
              <a:lnSpc>
                <a:spcPts val="307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9050" y="-262831"/>
            <a:ext cx="9778322" cy="2149126"/>
            <a:chOff x="0" y="0"/>
            <a:chExt cx="2575306" cy="5659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05149" y="556009"/>
            <a:ext cx="6861826" cy="141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b="true" sz="54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LOSS COMPUTATION:</a:t>
            </a:r>
          </a:p>
          <a:p>
            <a:pPr algn="ctr">
              <a:lnSpc>
                <a:spcPts val="5451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0984" y="-455896"/>
            <a:ext cx="2178906" cy="11505669"/>
            <a:chOff x="0" y="0"/>
            <a:chExt cx="573868" cy="3030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3868" cy="3030300"/>
            </a:xfrm>
            <a:custGeom>
              <a:avLst/>
              <a:gdLst/>
              <a:ahLst/>
              <a:cxnLst/>
              <a:rect r="r" b="b" t="t" l="l"/>
              <a:pathLst>
                <a:path h="3030300" w="573868">
                  <a:moveTo>
                    <a:pt x="0" y="0"/>
                  </a:moveTo>
                  <a:lnTo>
                    <a:pt x="573868" y="0"/>
                  </a:lnTo>
                  <a:lnTo>
                    <a:pt x="573868" y="3030300"/>
                  </a:lnTo>
                  <a:lnTo>
                    <a:pt x="0" y="3030300"/>
                  </a:lnTo>
                  <a:close/>
                </a:path>
              </a:pathLst>
            </a:custGeom>
            <a:gradFill rotWithShape="true">
              <a:gsLst>
                <a:gs pos="0">
                  <a:srgbClr val="2D8A8D">
                    <a:alpha val="100000"/>
                  </a:srgbClr>
                </a:gs>
                <a:gs pos="50000">
                  <a:srgbClr val="0A3F3A">
                    <a:alpha val="100000"/>
                  </a:srgbClr>
                </a:gs>
                <a:gs pos="100000">
                  <a:srgbClr val="2BA697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73868" cy="3030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127997"/>
            <a:ext cx="18288000" cy="2354227"/>
            <a:chOff x="0" y="0"/>
            <a:chExt cx="4816593" cy="6200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20043"/>
            </a:xfrm>
            <a:custGeom>
              <a:avLst/>
              <a:gdLst/>
              <a:ahLst/>
              <a:cxnLst/>
              <a:rect r="r" b="b" t="t" l="l"/>
              <a:pathLst>
                <a:path h="6200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0043"/>
                  </a:lnTo>
                  <a:lnTo>
                    <a:pt x="0" y="620043"/>
                  </a:lnTo>
                  <a:close/>
                </a:path>
              </a:pathLst>
            </a:custGeom>
            <a:gradFill rotWithShape="true">
              <a:gsLst>
                <a:gs pos="0">
                  <a:srgbClr val="2D8A8D">
                    <a:alpha val="100000"/>
                  </a:srgbClr>
                </a:gs>
                <a:gs pos="50000">
                  <a:srgbClr val="0A3F3A">
                    <a:alpha val="100000"/>
                  </a:srgbClr>
                </a:gs>
                <a:gs pos="100000">
                  <a:srgbClr val="2BA697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816593" cy="620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62510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-262831"/>
            <a:ext cx="9778322" cy="2149126"/>
            <a:chOff x="0" y="0"/>
            <a:chExt cx="2575306" cy="5659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700457" y="5143500"/>
            <a:ext cx="2389980" cy="2542532"/>
          </a:xfrm>
          <a:custGeom>
            <a:avLst/>
            <a:gdLst/>
            <a:ahLst/>
            <a:cxnLst/>
            <a:rect r="r" b="b" t="t" l="l"/>
            <a:pathLst>
              <a:path h="2542532" w="2389980">
                <a:moveTo>
                  <a:pt x="0" y="0"/>
                </a:moveTo>
                <a:lnTo>
                  <a:pt x="2389980" y="0"/>
                </a:lnTo>
                <a:lnTo>
                  <a:pt x="2389980" y="2542532"/>
                </a:lnTo>
                <a:lnTo>
                  <a:pt x="0" y="2542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3914" y="2347695"/>
            <a:ext cx="7872614" cy="41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7349" indent="-393674" lvl="1">
              <a:lnSpc>
                <a:spcPts val="5105"/>
              </a:lnSpc>
              <a:buFont typeface="Arial"/>
              <a:buChar char="•"/>
            </a:pPr>
            <a:r>
              <a:rPr lang="en-US" b="true" sz="364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 changed:</a:t>
            </a:r>
          </a:p>
          <a:p>
            <a:pPr algn="just">
              <a:lnSpc>
                <a:spcPts val="3985"/>
              </a:lnSpc>
            </a:pPr>
          </a:p>
          <a:p>
            <a:pPr algn="just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 the simple case, kept t</a:t>
            </a:r>
            <a:r>
              <a:rPr lang="en-US" sz="28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 small network </a:t>
            </a:r>
          </a:p>
          <a:p>
            <a:pPr algn="just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(3 hidden layers).</a:t>
            </a:r>
          </a:p>
          <a:p>
            <a:pPr algn="just">
              <a:lnSpc>
                <a:spcPts val="3985"/>
              </a:lnSpc>
            </a:pPr>
          </a:p>
          <a:p>
            <a:pPr algn="just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 the complex case, switched to a deeper, wider network (4 hidden layers, more neurons).</a:t>
            </a:r>
          </a:p>
          <a:p>
            <a:pPr algn="just">
              <a:lnSpc>
                <a:spcPts val="398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2400" y="375988"/>
            <a:ext cx="6861826" cy="203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b="true" sz="5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FEATURE 1: CASE-DEPENDENT NETWORK ARCHITECTURE</a:t>
            </a:r>
          </a:p>
          <a:p>
            <a:pPr algn="ctr">
              <a:lnSpc>
                <a:spcPts val="525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52964" y="6446700"/>
            <a:ext cx="15428857" cy="473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2"/>
              </a:lnSpc>
            </a:pPr>
            <a:r>
              <a:rPr lang="en-US" sz="360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  Why?</a:t>
            </a:r>
          </a:p>
          <a:p>
            <a:pPr algn="just">
              <a:lnSpc>
                <a:spcPts val="3936"/>
              </a:lnSpc>
            </a:pPr>
          </a:p>
          <a:p>
            <a:pPr algn="just">
              <a:lnSpc>
                <a:spcPts val="4216"/>
              </a:lnSpc>
            </a:pPr>
            <a:r>
              <a:rPr lang="en-US" sz="30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Simple problems don’t need large networks—smaller models are faster and less prone to overfitting.</a:t>
            </a:r>
          </a:p>
          <a:p>
            <a:pPr algn="just">
              <a:lnSpc>
                <a:spcPts val="4216"/>
              </a:lnSpc>
            </a:pPr>
          </a:p>
          <a:p>
            <a:pPr algn="just">
              <a:lnSpc>
                <a:spcPts val="4216"/>
              </a:lnSpc>
            </a:pPr>
            <a:r>
              <a:rPr lang="en-US" sz="30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Complex, nonlinear problems require greater capacity to capture intricate dynamics.</a:t>
            </a:r>
          </a:p>
          <a:p>
            <a:pPr algn="just">
              <a:lnSpc>
                <a:spcPts val="3936"/>
              </a:lnSpc>
            </a:pPr>
          </a:p>
          <a:p>
            <a:pPr algn="just">
              <a:lnSpc>
                <a:spcPts val="3936"/>
              </a:lnSpc>
            </a:pPr>
          </a:p>
          <a:p>
            <a:pPr algn="just">
              <a:lnSpc>
                <a:spcPts val="393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586877" y="2538195"/>
            <a:ext cx="7366482" cy="315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7349" indent="-393674" lvl="1">
              <a:lnSpc>
                <a:spcPts val="5105"/>
              </a:lnSpc>
              <a:buFont typeface="Arial"/>
              <a:buChar char="•"/>
            </a:pPr>
            <a:r>
              <a:rPr lang="en-US" b="true" sz="364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Benefit:</a:t>
            </a:r>
          </a:p>
          <a:p>
            <a:pPr algn="just">
              <a:lnSpc>
                <a:spcPts val="3985"/>
              </a:lnSpc>
            </a:pPr>
          </a:p>
          <a:p>
            <a:pPr algn="just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Better accuracy and convergence for hard cases, without unnecessary complexity for easy ones.</a:t>
            </a:r>
          </a:p>
          <a:p>
            <a:pPr algn="just">
              <a:lnSpc>
                <a:spcPts val="3985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21950" y="1406305"/>
            <a:ext cx="9281028" cy="8524930"/>
          </a:xfrm>
          <a:custGeom>
            <a:avLst/>
            <a:gdLst/>
            <a:ahLst/>
            <a:cxnLst/>
            <a:rect r="r" b="b" t="t" l="l"/>
            <a:pathLst>
              <a:path h="8524930" w="9281028">
                <a:moveTo>
                  <a:pt x="0" y="0"/>
                </a:moveTo>
                <a:lnTo>
                  <a:pt x="9281029" y="0"/>
                </a:lnTo>
                <a:lnTo>
                  <a:pt x="9281029" y="8524929"/>
                </a:lnTo>
                <a:lnTo>
                  <a:pt x="0" y="8524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" t="-752" r="-48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4182" y="1777081"/>
            <a:ext cx="2467635" cy="9627304"/>
            <a:chOff x="0" y="0"/>
            <a:chExt cx="649912" cy="2535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9912" cy="2535586"/>
            </a:xfrm>
            <a:custGeom>
              <a:avLst/>
              <a:gdLst/>
              <a:ahLst/>
              <a:cxnLst/>
              <a:rect r="r" b="b" t="t" l="l"/>
              <a:pathLst>
                <a:path h="2535586" w="649912">
                  <a:moveTo>
                    <a:pt x="0" y="0"/>
                  </a:moveTo>
                  <a:lnTo>
                    <a:pt x="649912" y="0"/>
                  </a:lnTo>
                  <a:lnTo>
                    <a:pt x="649912" y="2535586"/>
                  </a:lnTo>
                  <a:lnTo>
                    <a:pt x="0" y="2535586"/>
                  </a:lnTo>
                  <a:close/>
                </a:path>
              </a:pathLst>
            </a:custGeom>
            <a:solidFill>
              <a:srgbClr val="6A949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49912" cy="2535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229244" y="-1028700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0" y="0"/>
                </a:moveTo>
                <a:lnTo>
                  <a:pt x="5700605" y="0"/>
                </a:lnTo>
                <a:lnTo>
                  <a:pt x="57006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848" y="7936524"/>
            <a:ext cx="3790417" cy="1070793"/>
          </a:xfrm>
          <a:custGeom>
            <a:avLst/>
            <a:gdLst/>
            <a:ahLst/>
            <a:cxnLst/>
            <a:rect r="r" b="b" t="t" l="l"/>
            <a:pathLst>
              <a:path h="1070793" w="3790417">
                <a:moveTo>
                  <a:pt x="0" y="0"/>
                </a:moveTo>
                <a:lnTo>
                  <a:pt x="3790417" y="0"/>
                </a:lnTo>
                <a:lnTo>
                  <a:pt x="3790417" y="1070793"/>
                </a:lnTo>
                <a:lnTo>
                  <a:pt x="0" y="10707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1059" y="413937"/>
            <a:ext cx="6614446" cy="614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5"/>
              </a:lnSpc>
              <a:spcBef>
                <a:spcPct val="0"/>
              </a:spcBef>
            </a:pPr>
            <a:r>
              <a:rPr lang="en-US" b="true" sz="4351">
                <a:solidFill>
                  <a:srgbClr val="EFEFE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Model Architecture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810350">
            <a:off x="12433099" y="-3086100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0" y="0"/>
                </a:moveTo>
                <a:lnTo>
                  <a:pt x="5700605" y="0"/>
                </a:lnTo>
                <a:lnTo>
                  <a:pt x="57006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621059" y="1028700"/>
            <a:ext cx="7090089" cy="558184"/>
          </a:xfrm>
          <a:prstGeom prst="line">
            <a:avLst/>
          </a:prstGeom>
          <a:ln cap="flat" w="38100">
            <a:solidFill>
              <a:srgbClr val="F2F8FC">
                <a:alpha val="22745"/>
              </a:srgbClr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45088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85345" y="8520485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575" y="-262831"/>
            <a:ext cx="9778322" cy="2149126"/>
            <a:chOff x="0" y="0"/>
            <a:chExt cx="2575306" cy="5659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0010" y="233683"/>
            <a:ext cx="6861826" cy="203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b="true" sz="5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FEATURE 2: XAVIER (GLOROT) INITIALIZATION</a:t>
            </a:r>
          </a:p>
          <a:p>
            <a:pPr algn="ctr">
              <a:lnSpc>
                <a:spcPts val="525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71828" y="2589889"/>
            <a:ext cx="7795129" cy="237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9"/>
              </a:lnSpc>
            </a:pPr>
            <a:r>
              <a:rPr lang="en-US" b="true" sz="38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 changed:</a:t>
            </a:r>
          </a:p>
          <a:p>
            <a:pPr algn="just" marL="695421" indent="-347710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Added Xavier initialization for all linear layers.</a:t>
            </a:r>
          </a:p>
          <a:p>
            <a:pPr algn="just">
              <a:lnSpc>
                <a:spcPts val="450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71828" y="5172104"/>
            <a:ext cx="11644346" cy="489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9"/>
              </a:lnSpc>
            </a:pPr>
            <a:r>
              <a:rPr lang="en-US" sz="382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Why?</a:t>
            </a:r>
          </a:p>
          <a:p>
            <a:pPr algn="just" marL="760189" indent="-380095" lvl="1">
              <a:lnSpc>
                <a:spcPts val="4929"/>
              </a:lnSpc>
              <a:buFont typeface="Arial"/>
              <a:buChar char="•"/>
            </a:pPr>
            <a:r>
              <a:rPr lang="en-US" sz="35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Default initialization can cause vanishing or exploding gra</a:t>
            </a:r>
            <a:r>
              <a:rPr lang="en-US" sz="35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dients, especially in deep networks.</a:t>
            </a:r>
          </a:p>
          <a:p>
            <a:pPr algn="just">
              <a:lnSpc>
                <a:spcPts val="4929"/>
              </a:lnSpc>
            </a:pPr>
          </a:p>
          <a:p>
            <a:pPr algn="just" marL="760189" indent="-380095" lvl="1">
              <a:lnSpc>
                <a:spcPts val="4929"/>
              </a:lnSpc>
              <a:buFont typeface="Arial"/>
              <a:buChar char="•"/>
            </a:pPr>
            <a:r>
              <a:rPr lang="en-US" sz="35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Xavier initialization keeps the scale of gradients roughly the same across all layers, improving training stability.</a:t>
            </a:r>
          </a:p>
          <a:p>
            <a:pPr algn="just">
              <a:lnSpc>
                <a:spcPts val="408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784891" y="2419278"/>
            <a:ext cx="7795129" cy="282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9"/>
              </a:lnSpc>
            </a:pPr>
            <a:r>
              <a:rPr lang="en-US" b="true" sz="38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Benefit:</a:t>
            </a:r>
          </a:p>
          <a:p>
            <a:pPr algn="just">
              <a:lnSpc>
                <a:spcPts val="4929"/>
              </a:lnSpc>
            </a:pPr>
          </a:p>
          <a:p>
            <a:pPr algn="just" marL="630653" indent="-315326" lvl="1">
              <a:lnSpc>
                <a:spcPts val="4089"/>
              </a:lnSpc>
              <a:buFont typeface="Arial"/>
              <a:buChar char="•"/>
            </a:pPr>
            <a:r>
              <a:rPr lang="en-US" sz="29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</a:t>
            </a:r>
            <a:r>
              <a:rPr lang="en-US" sz="29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 model starts training with more balanced weights, leading to faster and more stable convergence.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45088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85345" y="8520485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050" y="-262831"/>
            <a:ext cx="9778322" cy="2149126"/>
            <a:chOff x="0" y="0"/>
            <a:chExt cx="2575306" cy="5659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3262" y="612090"/>
            <a:ext cx="6861826" cy="137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b="true" sz="5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FEATURE 3: GRADIENT CLIPPING</a:t>
            </a:r>
          </a:p>
          <a:p>
            <a:pPr algn="ctr">
              <a:lnSpc>
                <a:spcPts val="525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67053" y="2551789"/>
            <a:ext cx="8472172" cy="294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9"/>
              </a:lnSpc>
            </a:pPr>
            <a:r>
              <a:rPr lang="en-US" b="true" sz="38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 changed:</a:t>
            </a:r>
          </a:p>
          <a:p>
            <a:pPr algn="just" marL="695421" indent="-347710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Added gradient clipping </a:t>
            </a:r>
          </a:p>
          <a:p>
            <a:pPr algn="just">
              <a:lnSpc>
                <a:spcPts val="4509"/>
              </a:lnSpc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</a:t>
            </a: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(with different thresholds for each case).</a:t>
            </a:r>
          </a:p>
          <a:p>
            <a:pPr algn="just">
              <a:lnSpc>
                <a:spcPts val="4509"/>
              </a:lnSpc>
            </a:pPr>
          </a:p>
          <a:p>
            <a:pPr algn="just">
              <a:lnSpc>
                <a:spcPts val="450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76578" y="5596080"/>
            <a:ext cx="13963686" cy="470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9"/>
              </a:lnSpc>
            </a:pPr>
            <a:r>
              <a:rPr lang="en-US" sz="382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Why?</a:t>
            </a:r>
          </a:p>
          <a:p>
            <a:pPr algn="just" marL="717010" indent="-358505" lvl="1">
              <a:lnSpc>
                <a:spcPts val="4649"/>
              </a:lnSpc>
              <a:buFont typeface="Arial"/>
              <a:buChar char="•"/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deep or stiff systems, gradients can become extremely large, causing unstable updates (exploding gradients).</a:t>
            </a:r>
          </a:p>
          <a:p>
            <a:pPr algn="just">
              <a:lnSpc>
                <a:spcPts val="4649"/>
              </a:lnSpc>
            </a:pPr>
          </a:p>
          <a:p>
            <a:pPr algn="just" marL="717010" indent="-358505" lvl="1">
              <a:lnSpc>
                <a:spcPts val="4649"/>
              </a:lnSpc>
              <a:buFont typeface="Arial"/>
              <a:buChar char="•"/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Gradient clipping limits the maximum allowed gradient norm, preventing instability.</a:t>
            </a:r>
          </a:p>
          <a:p>
            <a:pPr algn="just">
              <a:lnSpc>
                <a:spcPts val="4929"/>
              </a:lnSpc>
            </a:pPr>
          </a:p>
          <a:p>
            <a:pPr algn="just">
              <a:lnSpc>
                <a:spcPts val="408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870616" y="2438328"/>
            <a:ext cx="7795129" cy="299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9"/>
              </a:lnSpc>
            </a:pPr>
            <a:r>
              <a:rPr lang="en-US" b="true" sz="38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Benefit:</a:t>
            </a:r>
          </a:p>
          <a:p>
            <a:pPr algn="just">
              <a:lnSpc>
                <a:spcPts val="4929"/>
              </a:lnSpc>
            </a:pPr>
          </a:p>
          <a:p>
            <a:pPr algn="just" marL="695421" indent="-347710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Training remains stable even for challenging cases, and the optimizer can use larger learning rates safely.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45088" y="318838"/>
            <a:ext cx="2002175" cy="1419724"/>
          </a:xfrm>
          <a:custGeom>
            <a:avLst/>
            <a:gdLst/>
            <a:ahLst/>
            <a:cxnLst/>
            <a:rect r="r" b="b" t="t" l="l"/>
            <a:pathLst>
              <a:path h="1419724" w="2002175">
                <a:moveTo>
                  <a:pt x="0" y="0"/>
                </a:moveTo>
                <a:lnTo>
                  <a:pt x="2002175" y="0"/>
                </a:lnTo>
                <a:lnTo>
                  <a:pt x="2002175" y="1419724"/>
                </a:lnTo>
                <a:lnTo>
                  <a:pt x="0" y="141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31129" y="8800432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6"/>
                </a:lnTo>
                <a:lnTo>
                  <a:pt x="0" y="2973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050" y="-262831"/>
            <a:ext cx="9778322" cy="2149126"/>
            <a:chOff x="0" y="0"/>
            <a:chExt cx="2575306" cy="5659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3262" y="414088"/>
            <a:ext cx="6861826" cy="203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b="true" sz="5251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FEATURE 4: CURRICULUM LEARNING (FOR COMPLEX CASE)</a:t>
            </a:r>
          </a:p>
          <a:p>
            <a:pPr algn="ctr">
              <a:lnSpc>
                <a:spcPts val="525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95628" y="2551789"/>
            <a:ext cx="8472172" cy="352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9"/>
              </a:lnSpc>
            </a:pPr>
            <a:r>
              <a:rPr lang="en-US" b="true" sz="38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 changed:</a:t>
            </a:r>
          </a:p>
          <a:p>
            <a:pPr algn="just" marL="695421" indent="-347710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 the hard case, trained the model on small time intervals first, then gradually increased the interval.</a:t>
            </a:r>
          </a:p>
          <a:p>
            <a:pPr algn="just">
              <a:lnSpc>
                <a:spcPts val="4509"/>
              </a:lnSpc>
            </a:pPr>
          </a:p>
          <a:p>
            <a:pPr algn="just">
              <a:lnSpc>
                <a:spcPts val="450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76578" y="5596080"/>
            <a:ext cx="13963686" cy="412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9"/>
              </a:lnSpc>
            </a:pPr>
            <a:r>
              <a:rPr lang="en-US" sz="382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Why?</a:t>
            </a:r>
          </a:p>
          <a:p>
            <a:pPr algn="just" marL="717010" indent="-358505" lvl="1">
              <a:lnSpc>
                <a:spcPts val="4649"/>
              </a:lnSpc>
              <a:buFont typeface="Arial"/>
              <a:buChar char="•"/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earning the full complex problem at once is hard; starting with easier subproblems helps the network learn basic patterns first.</a:t>
            </a:r>
          </a:p>
          <a:p>
            <a:pPr algn="just">
              <a:lnSpc>
                <a:spcPts val="4649"/>
              </a:lnSpc>
            </a:pPr>
          </a:p>
          <a:p>
            <a:pPr algn="just" marL="717010" indent="-358505" lvl="1">
              <a:lnSpc>
                <a:spcPts val="4649"/>
              </a:lnSpc>
              <a:buFont typeface="Arial"/>
              <a:buChar char="•"/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Mimics how humans learn complex tasks step by step.</a:t>
            </a:r>
          </a:p>
          <a:p>
            <a:pPr algn="just">
              <a:lnSpc>
                <a:spcPts val="4929"/>
              </a:lnSpc>
            </a:pPr>
          </a:p>
          <a:p>
            <a:pPr algn="just">
              <a:lnSpc>
                <a:spcPts val="408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870616" y="2438328"/>
            <a:ext cx="7795129" cy="299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9"/>
              </a:lnSpc>
            </a:pPr>
            <a:r>
              <a:rPr lang="en-US" b="true" sz="38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Benefit:</a:t>
            </a:r>
          </a:p>
          <a:p>
            <a:pPr algn="just">
              <a:lnSpc>
                <a:spcPts val="4929"/>
              </a:lnSpc>
            </a:pPr>
          </a:p>
          <a:p>
            <a:pPr algn="just" marL="695421" indent="-347710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Faster, mo</a:t>
            </a: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 reliable convergence for the complex scenario; avoids poor local minima.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9680044"/>
            <a:ext cx="18288000" cy="606956"/>
            <a:chOff x="0" y="0"/>
            <a:chExt cx="4816593" cy="159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9857"/>
            </a:xfrm>
            <a:custGeom>
              <a:avLst/>
              <a:gdLst/>
              <a:ahLst/>
              <a:cxnLst/>
              <a:rect r="r" b="b" t="t" l="l"/>
              <a:pathLst>
                <a:path h="159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9857"/>
                  </a:lnTo>
                  <a:lnTo>
                    <a:pt x="0" y="159857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15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43004" y="38100"/>
            <a:ext cx="10044996" cy="9680044"/>
            <a:chOff x="0" y="0"/>
            <a:chExt cx="2645596" cy="2549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5596" cy="2549477"/>
            </a:xfrm>
            <a:custGeom>
              <a:avLst/>
              <a:gdLst/>
              <a:ahLst/>
              <a:cxnLst/>
              <a:rect r="r" b="b" t="t" l="l"/>
              <a:pathLst>
                <a:path h="2549477" w="2645596">
                  <a:moveTo>
                    <a:pt x="0" y="0"/>
                  </a:moveTo>
                  <a:lnTo>
                    <a:pt x="2645596" y="0"/>
                  </a:lnTo>
                  <a:lnTo>
                    <a:pt x="2645596" y="2549477"/>
                  </a:lnTo>
                  <a:lnTo>
                    <a:pt x="0" y="25494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645596" cy="2549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25794"/>
            <a:ext cx="7168429" cy="756813"/>
            <a:chOff x="0" y="0"/>
            <a:chExt cx="9557906" cy="10090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29488" y="525794"/>
            <a:ext cx="5987234" cy="6652483"/>
          </a:xfrm>
          <a:custGeom>
            <a:avLst/>
            <a:gdLst/>
            <a:ahLst/>
            <a:cxnLst/>
            <a:rect r="r" b="b" t="t" l="l"/>
            <a:pathLst>
              <a:path h="6652483" w="5987234">
                <a:moveTo>
                  <a:pt x="0" y="0"/>
                </a:moveTo>
                <a:lnTo>
                  <a:pt x="5987234" y="0"/>
                </a:lnTo>
                <a:lnTo>
                  <a:pt x="5987234" y="6652482"/>
                </a:lnTo>
                <a:lnTo>
                  <a:pt x="0" y="6652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300913">
            <a:off x="-369222" y="4395147"/>
            <a:ext cx="3366904" cy="4114800"/>
          </a:xfrm>
          <a:custGeom>
            <a:avLst/>
            <a:gdLst/>
            <a:ahLst/>
            <a:cxnLst/>
            <a:rect r="r" b="b" t="t" l="l"/>
            <a:pathLst>
              <a:path h="4114800" w="3366904">
                <a:moveTo>
                  <a:pt x="0" y="0"/>
                </a:moveTo>
                <a:lnTo>
                  <a:pt x="3366903" y="0"/>
                </a:lnTo>
                <a:lnTo>
                  <a:pt x="33669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287" y="5776854"/>
            <a:ext cx="9932200" cy="161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81"/>
              </a:lnSpc>
            </a:pPr>
            <a:r>
              <a:rPr lang="en-US" sz="898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</a:t>
            </a:r>
          </a:p>
        </p:txBody>
      </p:sp>
    </p:spTree>
  </p:cSld>
  <p:clrMapOvr>
    <a:masterClrMapping/>
  </p:clrMapOvr>
  <p:transition spd="slow">
    <p:cover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7183" y="5457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2592" y="3485897"/>
            <a:ext cx="7490093" cy="1385560"/>
            <a:chOff x="0" y="0"/>
            <a:chExt cx="1972699" cy="3649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2699" cy="364921"/>
            </a:xfrm>
            <a:custGeom>
              <a:avLst/>
              <a:gdLst/>
              <a:ahLst/>
              <a:cxnLst/>
              <a:rect r="r" b="b" t="t" l="l"/>
              <a:pathLst>
                <a:path h="364921" w="1972699">
                  <a:moveTo>
                    <a:pt x="0" y="0"/>
                  </a:moveTo>
                  <a:lnTo>
                    <a:pt x="1972699" y="0"/>
                  </a:lnTo>
                  <a:lnTo>
                    <a:pt x="1972699" y="364921"/>
                  </a:lnTo>
                  <a:lnTo>
                    <a:pt x="0" y="364921"/>
                  </a:lnTo>
                  <a:close/>
                </a:path>
              </a:pathLst>
            </a:custGeom>
            <a:solidFill>
              <a:srgbClr val="A1CEC0">
                <a:alpha val="4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972699" cy="364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4938" y="7136741"/>
            <a:ext cx="7490093" cy="1385560"/>
            <a:chOff x="0" y="0"/>
            <a:chExt cx="1972699" cy="3649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2699" cy="364921"/>
            </a:xfrm>
            <a:custGeom>
              <a:avLst/>
              <a:gdLst/>
              <a:ahLst/>
              <a:cxnLst/>
              <a:rect r="r" b="b" t="t" l="l"/>
              <a:pathLst>
                <a:path h="364921" w="1972699">
                  <a:moveTo>
                    <a:pt x="0" y="0"/>
                  </a:moveTo>
                  <a:lnTo>
                    <a:pt x="1972699" y="0"/>
                  </a:lnTo>
                  <a:lnTo>
                    <a:pt x="1972699" y="364921"/>
                  </a:lnTo>
                  <a:lnTo>
                    <a:pt x="0" y="364921"/>
                  </a:lnTo>
                  <a:close/>
                </a:path>
              </a:pathLst>
            </a:custGeom>
            <a:solidFill>
              <a:srgbClr val="A1CEC0">
                <a:alpha val="4588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972699" cy="364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13830" y="2792543"/>
          <a:ext cx="7481201" cy="2817423"/>
        </p:xfrm>
        <a:graphic>
          <a:graphicData uri="http://schemas.openxmlformats.org/drawingml/2006/table">
            <a:tbl>
              <a:tblPr/>
              <a:tblGrid>
                <a:gridCol w="1739223"/>
                <a:gridCol w="1739223"/>
                <a:gridCol w="1148890"/>
                <a:gridCol w="1245024"/>
                <a:gridCol w="1608839"/>
              </a:tblGrid>
              <a:tr h="55679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G(t)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P(t)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dG/dt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dP/dt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6146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7118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F2F8F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7118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F2F8F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5679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882592" y="6732723"/>
          <a:ext cx="7481201" cy="2817423"/>
        </p:xfrm>
        <a:graphic>
          <a:graphicData uri="http://schemas.openxmlformats.org/drawingml/2006/table">
            <a:tbl>
              <a:tblPr/>
              <a:tblGrid>
                <a:gridCol w="1739223"/>
                <a:gridCol w="1739223"/>
                <a:gridCol w="1148890"/>
                <a:gridCol w="1245024"/>
                <a:gridCol w="1608839"/>
              </a:tblGrid>
              <a:tr h="55679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G(t)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P(t)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dG/dt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dP/dt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6146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3.771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8.477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7118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3.521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F2F8F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6.685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1.480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3.318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7118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4.801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F2F8F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9.553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0.449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5679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4.974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9.941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0.027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0.061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11317183" y="5609967"/>
            <a:ext cx="4700415" cy="4590733"/>
          </a:xfrm>
          <a:custGeom>
            <a:avLst/>
            <a:gdLst/>
            <a:ahLst/>
            <a:cxnLst/>
            <a:rect r="r" b="b" t="t" l="l"/>
            <a:pathLst>
              <a:path h="4590733" w="4700415">
                <a:moveTo>
                  <a:pt x="0" y="0"/>
                </a:moveTo>
                <a:lnTo>
                  <a:pt x="4700415" y="0"/>
                </a:lnTo>
                <a:lnTo>
                  <a:pt x="4700415" y="4590732"/>
                </a:lnTo>
                <a:lnTo>
                  <a:pt x="0" y="459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02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17183" y="857579"/>
            <a:ext cx="4773541" cy="4285921"/>
          </a:xfrm>
          <a:custGeom>
            <a:avLst/>
            <a:gdLst/>
            <a:ahLst/>
            <a:cxnLst/>
            <a:rect r="r" b="b" t="t" l="l"/>
            <a:pathLst>
              <a:path h="4285921" w="4773541">
                <a:moveTo>
                  <a:pt x="0" y="0"/>
                </a:moveTo>
                <a:lnTo>
                  <a:pt x="4773541" y="0"/>
                </a:lnTo>
                <a:lnTo>
                  <a:pt x="4773541" y="4285921"/>
                </a:lnTo>
                <a:lnTo>
                  <a:pt x="0" y="4285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815" r="0" b="-277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9495" y="125413"/>
            <a:ext cx="11137907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Using </a:t>
            </a:r>
            <a:r>
              <a:rPr lang="en-US" sz="480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deSolve</a:t>
            </a:r>
            <a:r>
              <a:rPr lang="en-US" sz="4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Package (Base Case)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-262831"/>
            <a:ext cx="9778322" cy="2149126"/>
            <a:chOff x="0" y="0"/>
            <a:chExt cx="2575306" cy="5659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339920" y="1289192"/>
            <a:ext cx="3232785" cy="45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b="true" sz="3051" i="true" u="sng">
                <a:solidFill>
                  <a:srgbClr val="FFFF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Chapter Method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9554" y="2311649"/>
            <a:ext cx="7002185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Case 1 (Symmetric) Results: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9554" y="6090528"/>
            <a:ext cx="6950393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Case 2 (Asymmetric) Results:</a:t>
            </a:r>
          </a:p>
        </p:txBody>
      </p:sp>
    </p:spTree>
  </p:cSld>
  <p:clrMapOvr>
    <a:masterClrMapping/>
  </p:clrMapOvr>
  <p:transition spd="slow">
    <p:cover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9680044"/>
            <a:ext cx="18288000" cy="606956"/>
            <a:chOff x="0" y="0"/>
            <a:chExt cx="4816593" cy="159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9857"/>
            </a:xfrm>
            <a:custGeom>
              <a:avLst/>
              <a:gdLst/>
              <a:ahLst/>
              <a:cxnLst/>
              <a:rect r="r" b="b" t="t" l="l"/>
              <a:pathLst>
                <a:path h="159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9857"/>
                  </a:lnTo>
                  <a:lnTo>
                    <a:pt x="0" y="159857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15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43004" y="0"/>
            <a:ext cx="10044996" cy="9680044"/>
            <a:chOff x="0" y="0"/>
            <a:chExt cx="2645596" cy="2549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5596" cy="2549477"/>
            </a:xfrm>
            <a:custGeom>
              <a:avLst/>
              <a:gdLst/>
              <a:ahLst/>
              <a:cxnLst/>
              <a:rect r="r" b="b" t="t" l="l"/>
              <a:pathLst>
                <a:path h="2549477" w="2645596">
                  <a:moveTo>
                    <a:pt x="0" y="0"/>
                  </a:moveTo>
                  <a:lnTo>
                    <a:pt x="2645596" y="0"/>
                  </a:lnTo>
                  <a:lnTo>
                    <a:pt x="2645596" y="2549477"/>
                  </a:lnTo>
                  <a:lnTo>
                    <a:pt x="0" y="25494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645596" cy="2549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12704" y="224262"/>
            <a:ext cx="7168429" cy="756813"/>
            <a:chOff x="0" y="0"/>
            <a:chExt cx="9557906" cy="10090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84379" y="231987"/>
              <a:ext cx="8473526" cy="403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4"/>
                </a:lnSpc>
              </a:pPr>
              <a:r>
                <a:rPr lang="en-US" sz="20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683124" y="4840022"/>
            <a:ext cx="4564742" cy="4840022"/>
          </a:xfrm>
          <a:custGeom>
            <a:avLst/>
            <a:gdLst/>
            <a:ahLst/>
            <a:cxnLst/>
            <a:rect r="r" b="b" t="t" l="l"/>
            <a:pathLst>
              <a:path h="4840022" w="4564742">
                <a:moveTo>
                  <a:pt x="0" y="0"/>
                </a:moveTo>
                <a:lnTo>
                  <a:pt x="4564742" y="0"/>
                </a:lnTo>
                <a:lnTo>
                  <a:pt x="4564742" y="4840022"/>
                </a:lnTo>
                <a:lnTo>
                  <a:pt x="0" y="4840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43" t="0" r="-1044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57443" y="5129021"/>
            <a:ext cx="5211242" cy="4551022"/>
          </a:xfrm>
          <a:custGeom>
            <a:avLst/>
            <a:gdLst/>
            <a:ahLst/>
            <a:cxnLst/>
            <a:rect r="r" b="b" t="t" l="l"/>
            <a:pathLst>
              <a:path h="4551022" w="5211242">
                <a:moveTo>
                  <a:pt x="0" y="0"/>
                </a:moveTo>
                <a:lnTo>
                  <a:pt x="5211242" y="0"/>
                </a:lnTo>
                <a:lnTo>
                  <a:pt x="5211242" y="4551023"/>
                </a:lnTo>
                <a:lnTo>
                  <a:pt x="0" y="4551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76" t="0" r="-137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99218" y="325933"/>
            <a:ext cx="5022498" cy="4514089"/>
          </a:xfrm>
          <a:custGeom>
            <a:avLst/>
            <a:gdLst/>
            <a:ahLst/>
            <a:cxnLst/>
            <a:rect r="r" b="b" t="t" l="l"/>
            <a:pathLst>
              <a:path h="4514089" w="5022498">
                <a:moveTo>
                  <a:pt x="0" y="0"/>
                </a:moveTo>
                <a:lnTo>
                  <a:pt x="5022498" y="0"/>
                </a:lnTo>
                <a:lnTo>
                  <a:pt x="5022498" y="4514089"/>
                </a:lnTo>
                <a:lnTo>
                  <a:pt x="0" y="4514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43" t="0" r="-3143" b="-407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98032" y="460059"/>
            <a:ext cx="4901186" cy="4379962"/>
          </a:xfrm>
          <a:custGeom>
            <a:avLst/>
            <a:gdLst/>
            <a:ahLst/>
            <a:cxnLst/>
            <a:rect r="r" b="b" t="t" l="l"/>
            <a:pathLst>
              <a:path h="4379962" w="4901186">
                <a:moveTo>
                  <a:pt x="0" y="0"/>
                </a:moveTo>
                <a:lnTo>
                  <a:pt x="4901186" y="0"/>
                </a:lnTo>
                <a:lnTo>
                  <a:pt x="4901186" y="4379963"/>
                </a:lnTo>
                <a:lnTo>
                  <a:pt x="0" y="437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4460" y="1008303"/>
            <a:ext cx="7708544" cy="165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7"/>
              </a:lnSpc>
            </a:pPr>
            <a:r>
              <a:rPr lang="en-US" sz="465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Demonstrations and results of  solutions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0804" y="3032038"/>
            <a:ext cx="7168429" cy="2870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7"/>
              </a:lnSpc>
            </a:pPr>
            <a:r>
              <a:rPr lang="en-US" sz="2315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Case 1 – Symmetric Results</a:t>
            </a:r>
          </a:p>
          <a:p>
            <a:pPr algn="l">
              <a:lnSpc>
                <a:spcPts val="1835"/>
              </a:lnSpc>
            </a:pPr>
          </a:p>
          <a:p>
            <a:pPr algn="l">
              <a:lnSpc>
                <a:spcPts val="2049"/>
              </a:lnSpc>
            </a:pPr>
            <a:r>
              <a:rPr lang="en-US" b="true" sz="19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Numerical Methods:</a:t>
            </a:r>
          </a:p>
          <a:p>
            <a:pPr algn="l" marL="370387" indent="-185194" lvl="1">
              <a:lnSpc>
                <a:spcPts val="1835"/>
              </a:lnSpc>
              <a:buFont typeface="Arial"/>
              <a:buChar char="•"/>
            </a:pPr>
            <a:r>
              <a:rPr lang="en-US" sz="17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methods converge quickly to steady state.</a:t>
            </a:r>
          </a:p>
          <a:p>
            <a:pPr algn="l" marL="370387" indent="-185194" lvl="1">
              <a:lnSpc>
                <a:spcPts val="1835"/>
              </a:lnSpc>
              <a:buFont typeface="Arial"/>
              <a:buChar char="•"/>
            </a:pPr>
            <a:r>
              <a:rPr lang="en-US" sz="17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G(t), P(t) remain nearly constant.</a:t>
            </a:r>
          </a:p>
          <a:p>
            <a:pPr algn="l">
              <a:lnSpc>
                <a:spcPts val="1835"/>
              </a:lnSpc>
            </a:pPr>
          </a:p>
          <a:p>
            <a:pPr algn="l">
              <a:lnSpc>
                <a:spcPts val="1835"/>
              </a:lnSpc>
            </a:pPr>
          </a:p>
          <a:p>
            <a:pPr algn="l">
              <a:lnSpc>
                <a:spcPts val="2049"/>
              </a:lnSpc>
            </a:pPr>
            <a:r>
              <a:rPr lang="en-US" b="true" sz="191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PINNs:</a:t>
            </a:r>
          </a:p>
          <a:p>
            <a:pPr algn="l" marL="370387" indent="-185194" lvl="1">
              <a:lnSpc>
                <a:spcPts val="1835"/>
              </a:lnSpc>
              <a:buFont typeface="Arial"/>
              <a:buChar char="•"/>
            </a:pPr>
            <a:r>
              <a:rPr lang="en-US" sz="17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Learns flat solution with very low loss.</a:t>
            </a:r>
          </a:p>
          <a:p>
            <a:pPr algn="l" marL="370387" indent="-185194" lvl="1">
              <a:lnSpc>
                <a:spcPts val="1835"/>
              </a:lnSpc>
              <a:buFont typeface="Arial"/>
              <a:buChar char="•"/>
            </a:pPr>
            <a:r>
              <a:rPr lang="en-US" sz="17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Interpretation: Cells remain undifferentiated – minimal dynamic activity.</a:t>
            </a:r>
          </a:p>
          <a:p>
            <a:pPr algn="l">
              <a:lnSpc>
                <a:spcPts val="162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12704" y="6290714"/>
            <a:ext cx="7930300" cy="274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2"/>
              </a:lnSpc>
              <a:spcBef>
                <a:spcPct val="0"/>
              </a:spcBef>
            </a:pPr>
            <a:r>
              <a:rPr lang="en-US" b="true" sz="231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Case 2 – Asymmetric Results</a:t>
            </a:r>
          </a:p>
          <a:p>
            <a:pPr algn="l">
              <a:lnSpc>
                <a:spcPts val="1909"/>
              </a:lnSpc>
              <a:spcBef>
                <a:spcPct val="0"/>
              </a:spcBef>
            </a:pPr>
          </a:p>
          <a:p>
            <a:pPr algn="l">
              <a:lnSpc>
                <a:spcPts val="2054"/>
              </a:lnSpc>
              <a:spcBef>
                <a:spcPct val="0"/>
              </a:spcBef>
            </a:pPr>
            <a:r>
              <a:rPr lang="en-US" b="true" sz="192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Numerical Methods:</a:t>
            </a:r>
          </a:p>
          <a:p>
            <a:pPr algn="l" marL="385354" indent="-192677" lvl="1">
              <a:lnSpc>
                <a:spcPts val="1909"/>
              </a:lnSpc>
              <a:buFont typeface="Arial"/>
              <a:buChar char="•"/>
            </a:pPr>
            <a:r>
              <a:rPr lang="en-US" sz="17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Accurate capture of stiff dynamics.</a:t>
            </a:r>
          </a:p>
          <a:p>
            <a:pPr algn="l" marL="385354" indent="-192677" lvl="1">
              <a:lnSpc>
                <a:spcPts val="1909"/>
              </a:lnSpc>
              <a:buFont typeface="Arial"/>
              <a:buChar char="•"/>
            </a:pPr>
            <a:r>
              <a:rPr lang="en-US" sz="17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Handles well but less precise.</a:t>
            </a:r>
          </a:p>
          <a:p>
            <a:pPr algn="l">
              <a:lnSpc>
                <a:spcPts val="1909"/>
              </a:lnSpc>
            </a:pPr>
          </a:p>
          <a:p>
            <a:pPr algn="l">
              <a:lnSpc>
                <a:spcPts val="1909"/>
              </a:lnSpc>
            </a:pPr>
          </a:p>
          <a:p>
            <a:pPr algn="l">
              <a:lnSpc>
                <a:spcPts val="2054"/>
              </a:lnSpc>
              <a:spcBef>
                <a:spcPct val="0"/>
              </a:spcBef>
            </a:pPr>
            <a:r>
              <a:rPr lang="en-US" b="true" sz="192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PINNs:</a:t>
            </a:r>
          </a:p>
          <a:p>
            <a:pPr algn="l" marL="385354" indent="-192677" lvl="1">
              <a:lnSpc>
                <a:spcPts val="1909"/>
              </a:lnSpc>
              <a:buFont typeface="Arial"/>
              <a:buChar char="•"/>
            </a:pPr>
            <a:r>
              <a:rPr lang="en-US" sz="17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Slower convergence, but captured overall trends.</a:t>
            </a:r>
          </a:p>
          <a:p>
            <a:pPr algn="l" marL="385354" indent="-192677" lvl="1">
              <a:lnSpc>
                <a:spcPts val="1909"/>
              </a:lnSpc>
              <a:buFont typeface="Arial"/>
              <a:buChar char="•"/>
            </a:pPr>
            <a:r>
              <a:rPr lang="en-US" sz="17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Grows rapidly early on, then stabilizes.</a:t>
            </a:r>
          </a:p>
          <a:p>
            <a:pPr algn="l">
              <a:lnSpc>
                <a:spcPts val="1909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262831"/>
            <a:ext cx="9778322" cy="2149126"/>
            <a:chOff x="0" y="0"/>
            <a:chExt cx="2575306" cy="565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949" y="-150916"/>
            <a:ext cx="12101018" cy="180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4"/>
              </a:lnSpc>
            </a:pPr>
            <a:r>
              <a:rPr lang="en-US" sz="100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rot="0">
            <a:off x="6727199" y="-277972"/>
            <a:ext cx="3335664" cy="253111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11895" y="2207386"/>
            <a:ext cx="14363965" cy="192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43"/>
              </a:lnSpc>
            </a:pPr>
            <a:r>
              <a:rPr lang="en-US" sz="367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evaluate the reliability and effectiveness of different solution technique, we performed a comparative analysis between the three approaches.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0470" y="4259081"/>
            <a:ext cx="16613002" cy="19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67"/>
              </a:lnSpc>
            </a:pPr>
            <a:r>
              <a:rPr lang="en-US" sz="36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 each method, we computed several error metrics for the variables </a:t>
            </a:r>
          </a:p>
          <a:p>
            <a:pPr algn="just">
              <a:lnSpc>
                <a:spcPts val="5067"/>
              </a:lnSpc>
            </a:pPr>
            <a:r>
              <a:rPr lang="en-US" sz="36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G(t) and P(t) across the time domain, including:</a:t>
            </a:r>
          </a:p>
          <a:p>
            <a:pPr algn="just">
              <a:lnSpc>
                <a:spcPts val="5067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-260105" y="6296086"/>
            <a:ext cx="7046217" cy="1244475"/>
            <a:chOff x="0" y="0"/>
            <a:chExt cx="9394956" cy="16593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872794" y="0"/>
              <a:ext cx="7818651" cy="1659300"/>
              <a:chOff x="0" y="0"/>
              <a:chExt cx="1544425" cy="32776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44425" cy="327763"/>
              </a:xfrm>
              <a:custGeom>
                <a:avLst/>
                <a:gdLst/>
                <a:ahLst/>
                <a:cxnLst/>
                <a:rect r="r" b="b" t="t" l="l"/>
                <a:pathLst>
                  <a:path h="327763" w="1544425">
                    <a:moveTo>
                      <a:pt x="67333" y="0"/>
                    </a:moveTo>
                    <a:lnTo>
                      <a:pt x="1477092" y="0"/>
                    </a:lnTo>
                    <a:cubicBezTo>
                      <a:pt x="1514279" y="0"/>
                      <a:pt x="1544425" y="30146"/>
                      <a:pt x="1544425" y="67333"/>
                    </a:cubicBezTo>
                    <a:lnTo>
                      <a:pt x="1544425" y="260430"/>
                    </a:lnTo>
                    <a:cubicBezTo>
                      <a:pt x="1544425" y="297617"/>
                      <a:pt x="1514279" y="327763"/>
                      <a:pt x="1477092" y="327763"/>
                    </a:cubicBezTo>
                    <a:lnTo>
                      <a:pt x="67333" y="327763"/>
                    </a:lnTo>
                    <a:cubicBezTo>
                      <a:pt x="30146" y="327763"/>
                      <a:pt x="0" y="297617"/>
                      <a:pt x="0" y="260430"/>
                    </a:cubicBezTo>
                    <a:lnTo>
                      <a:pt x="0" y="67333"/>
                    </a:lnTo>
                    <a:cubicBezTo>
                      <a:pt x="0" y="30146"/>
                      <a:pt x="30146" y="0"/>
                      <a:pt x="67333" y="0"/>
                    </a:cubicBezTo>
                    <a:close/>
                  </a:path>
                </a:pathLst>
              </a:custGeom>
              <a:solidFill>
                <a:srgbClr val="80BFA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0"/>
                <a:ext cx="1544425" cy="327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220518"/>
              <a:ext cx="9394956" cy="1123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2736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MSE</a:t>
              </a:r>
            </a:p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2736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 (MeanSquared Error)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20892" y="7953262"/>
            <a:ext cx="7046217" cy="1407925"/>
            <a:chOff x="0" y="0"/>
            <a:chExt cx="9394956" cy="187723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872794" y="0"/>
              <a:ext cx="7818651" cy="1659300"/>
              <a:chOff x="0" y="0"/>
              <a:chExt cx="1544425" cy="32776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544425" cy="327763"/>
              </a:xfrm>
              <a:custGeom>
                <a:avLst/>
                <a:gdLst/>
                <a:ahLst/>
                <a:cxnLst/>
                <a:rect r="r" b="b" t="t" l="l"/>
                <a:pathLst>
                  <a:path h="327763" w="1544425">
                    <a:moveTo>
                      <a:pt x="67333" y="0"/>
                    </a:moveTo>
                    <a:lnTo>
                      <a:pt x="1477092" y="0"/>
                    </a:lnTo>
                    <a:cubicBezTo>
                      <a:pt x="1514279" y="0"/>
                      <a:pt x="1544425" y="30146"/>
                      <a:pt x="1544425" y="67333"/>
                    </a:cubicBezTo>
                    <a:lnTo>
                      <a:pt x="1544425" y="260430"/>
                    </a:lnTo>
                    <a:cubicBezTo>
                      <a:pt x="1544425" y="297617"/>
                      <a:pt x="1514279" y="327763"/>
                      <a:pt x="1477092" y="327763"/>
                    </a:cubicBezTo>
                    <a:lnTo>
                      <a:pt x="67333" y="327763"/>
                    </a:lnTo>
                    <a:cubicBezTo>
                      <a:pt x="30146" y="327763"/>
                      <a:pt x="0" y="297617"/>
                      <a:pt x="0" y="260430"/>
                    </a:cubicBezTo>
                    <a:lnTo>
                      <a:pt x="0" y="67333"/>
                    </a:lnTo>
                    <a:cubicBezTo>
                      <a:pt x="0" y="30146"/>
                      <a:pt x="30146" y="0"/>
                      <a:pt x="67333" y="0"/>
                    </a:cubicBezTo>
                    <a:close/>
                  </a:path>
                </a:pathLst>
              </a:custGeom>
              <a:solidFill>
                <a:srgbClr val="80BFAC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0"/>
                <a:ext cx="1544425" cy="327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220518"/>
              <a:ext cx="9394956" cy="165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2736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R²score</a:t>
              </a:r>
            </a:p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2736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 indicating goodness of fit</a:t>
              </a:r>
            </a:p>
            <a:p>
              <a:pPr algn="ctr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22993" y="6132636"/>
            <a:ext cx="6865007" cy="1407925"/>
            <a:chOff x="0" y="0"/>
            <a:chExt cx="9153343" cy="187723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850348" y="0"/>
              <a:ext cx="7617577" cy="1659300"/>
              <a:chOff x="0" y="0"/>
              <a:chExt cx="1504706" cy="32776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04707" cy="327763"/>
              </a:xfrm>
              <a:custGeom>
                <a:avLst/>
                <a:gdLst/>
                <a:ahLst/>
                <a:cxnLst/>
                <a:rect r="r" b="b" t="t" l="l"/>
                <a:pathLst>
                  <a:path h="327763" w="1504707">
                    <a:moveTo>
                      <a:pt x="69110" y="0"/>
                    </a:moveTo>
                    <a:lnTo>
                      <a:pt x="1435597" y="0"/>
                    </a:lnTo>
                    <a:cubicBezTo>
                      <a:pt x="1473765" y="0"/>
                      <a:pt x="1504707" y="30942"/>
                      <a:pt x="1504707" y="69110"/>
                    </a:cubicBezTo>
                    <a:lnTo>
                      <a:pt x="1504707" y="258653"/>
                    </a:lnTo>
                    <a:cubicBezTo>
                      <a:pt x="1504707" y="296821"/>
                      <a:pt x="1473765" y="327763"/>
                      <a:pt x="1435597" y="327763"/>
                    </a:cubicBezTo>
                    <a:lnTo>
                      <a:pt x="69110" y="327763"/>
                    </a:lnTo>
                    <a:cubicBezTo>
                      <a:pt x="30942" y="327763"/>
                      <a:pt x="0" y="296821"/>
                      <a:pt x="0" y="258653"/>
                    </a:cubicBezTo>
                    <a:lnTo>
                      <a:pt x="0" y="69110"/>
                    </a:lnTo>
                    <a:cubicBezTo>
                      <a:pt x="0" y="30942"/>
                      <a:pt x="30942" y="0"/>
                      <a:pt x="69110" y="0"/>
                    </a:cubicBezTo>
                    <a:close/>
                  </a:path>
                </a:pathLst>
              </a:custGeom>
              <a:solidFill>
                <a:srgbClr val="80BFA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0"/>
                <a:ext cx="1504706" cy="327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220518"/>
              <a:ext cx="9153343" cy="165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2736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MAE </a:t>
              </a:r>
            </a:p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2736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(Mean Absolute Error)</a:t>
              </a:r>
            </a:p>
            <a:p>
              <a:pPr algn="ctr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823561" y="0"/>
            <a:ext cx="979210" cy="10287000"/>
            <a:chOff x="0" y="0"/>
            <a:chExt cx="25789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8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7899">
                  <a:moveTo>
                    <a:pt x="0" y="0"/>
                  </a:moveTo>
                  <a:lnTo>
                    <a:pt x="257899" y="0"/>
                  </a:lnTo>
                  <a:lnTo>
                    <a:pt x="25789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5789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46351" y="3809789"/>
            <a:ext cx="6477211" cy="6477211"/>
          </a:xfrm>
          <a:custGeom>
            <a:avLst/>
            <a:gdLst/>
            <a:ahLst/>
            <a:cxnLst/>
            <a:rect r="r" b="b" t="t" l="l"/>
            <a:pathLst>
              <a:path h="6477211" w="6477211">
                <a:moveTo>
                  <a:pt x="0" y="0"/>
                </a:moveTo>
                <a:lnTo>
                  <a:pt x="6477210" y="0"/>
                </a:lnTo>
                <a:lnTo>
                  <a:pt x="6477210" y="6477211"/>
                </a:lnTo>
                <a:lnTo>
                  <a:pt x="0" y="647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16576" y="9258300"/>
            <a:ext cx="11662927" cy="1316354"/>
            <a:chOff x="0" y="0"/>
            <a:chExt cx="3071717" cy="346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71717" cy="346694"/>
            </a:xfrm>
            <a:custGeom>
              <a:avLst/>
              <a:gdLst/>
              <a:ahLst/>
              <a:cxnLst/>
              <a:rect r="r" b="b" t="t" l="l"/>
              <a:pathLst>
                <a:path h="346694" w="3071717">
                  <a:moveTo>
                    <a:pt x="0" y="0"/>
                  </a:moveTo>
                  <a:lnTo>
                    <a:pt x="3071717" y="0"/>
                  </a:lnTo>
                  <a:lnTo>
                    <a:pt x="3071717" y="346694"/>
                  </a:lnTo>
                  <a:lnTo>
                    <a:pt x="0" y="346694"/>
                  </a:lnTo>
                  <a:close/>
                </a:path>
              </a:pathLst>
            </a:custGeom>
            <a:solidFill>
              <a:srgbClr val="0B4B4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071717" cy="346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15977" y="0"/>
            <a:ext cx="7168429" cy="756813"/>
            <a:chOff x="0" y="0"/>
            <a:chExt cx="9557906" cy="10090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0B4B4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9131442" y="2167283"/>
            <a:ext cx="10935603" cy="6505786"/>
          </a:xfrm>
          <a:custGeom>
            <a:avLst/>
            <a:gdLst/>
            <a:ahLst/>
            <a:cxnLst/>
            <a:rect r="r" b="b" t="t" l="l"/>
            <a:pathLst>
              <a:path h="6505786" w="10935603">
                <a:moveTo>
                  <a:pt x="0" y="0"/>
                </a:moveTo>
                <a:lnTo>
                  <a:pt x="10935603" y="0"/>
                </a:lnTo>
                <a:lnTo>
                  <a:pt x="10935603" y="6505786"/>
                </a:lnTo>
                <a:lnTo>
                  <a:pt x="0" y="6505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92" t="0" r="-117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71155" y="5255320"/>
            <a:ext cx="5856156" cy="49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What is Stem Cell Differentiation?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5615" y="747288"/>
            <a:ext cx="8997049" cy="391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6"/>
              </a:lnSpc>
            </a:pPr>
            <a:r>
              <a:rPr lang="en-US" sz="8125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the Stem Cells Differentiation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1155" y="6868657"/>
            <a:ext cx="5856156" cy="49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How to use ODE  to study this?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155" y="6062694"/>
            <a:ext cx="5856156" cy="49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Why PU.1 and GATA-1?</a:t>
            </a:r>
          </a:p>
        </p:txBody>
      </p:sp>
    </p:spTree>
  </p:cSld>
  <p:clrMapOvr>
    <a:masterClrMapping/>
  </p:clrMapOvr>
  <p:transition spd="slow">
    <p:cover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4516" y="138433"/>
            <a:ext cx="7168429" cy="756813"/>
            <a:chOff x="0" y="0"/>
            <a:chExt cx="9557906" cy="1009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4379" y="222462"/>
              <a:ext cx="8473526" cy="48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22"/>
                </a:lnSpc>
              </a:pPr>
              <a:r>
                <a:rPr lang="en-US" sz="24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262831"/>
            <a:ext cx="9778322" cy="2149126"/>
            <a:chOff x="0" y="0"/>
            <a:chExt cx="2575306" cy="565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6636" y="1691"/>
              <a:ext cx="2522034" cy="563572"/>
            </a:xfrm>
            <a:custGeom>
              <a:avLst/>
              <a:gdLst/>
              <a:ahLst/>
              <a:cxnLst/>
              <a:rect r="r" b="b" t="t" l="l"/>
              <a:pathLst>
                <a:path h="563572" w="2522034">
                  <a:moveTo>
                    <a:pt x="1323360" y="3366"/>
                  </a:moveTo>
                  <a:lnTo>
                    <a:pt x="2039129" y="61431"/>
                  </a:lnTo>
                  <a:cubicBezTo>
                    <a:pt x="2080476" y="64785"/>
                    <a:pt x="2121124" y="74075"/>
                    <a:pt x="2159823" y="89014"/>
                  </a:cubicBezTo>
                  <a:lnTo>
                    <a:pt x="2490319" y="216598"/>
                  </a:lnTo>
                  <a:cubicBezTo>
                    <a:pt x="2503979" y="221872"/>
                    <a:pt x="2514320" y="233324"/>
                    <a:pt x="2518177" y="247449"/>
                  </a:cubicBezTo>
                  <a:cubicBezTo>
                    <a:pt x="2522034" y="261575"/>
                    <a:pt x="2518948" y="276693"/>
                    <a:pt x="2509862" y="288177"/>
                  </a:cubicBezTo>
                  <a:lnTo>
                    <a:pt x="2432166" y="386385"/>
                  </a:lnTo>
                  <a:cubicBezTo>
                    <a:pt x="2407143" y="418015"/>
                    <a:pt x="2371521" y="439522"/>
                    <a:pt x="2331877" y="446936"/>
                  </a:cubicBezTo>
                  <a:lnTo>
                    <a:pt x="1769697" y="552074"/>
                  </a:lnTo>
                  <a:cubicBezTo>
                    <a:pt x="1728797" y="559723"/>
                    <a:pt x="1687276" y="563573"/>
                    <a:pt x="1645667" y="563573"/>
                  </a:cubicBezTo>
                  <a:lnTo>
                    <a:pt x="876367" y="563573"/>
                  </a:lnTo>
                  <a:cubicBezTo>
                    <a:pt x="834758" y="563573"/>
                    <a:pt x="793238" y="559723"/>
                    <a:pt x="752337" y="552074"/>
                  </a:cubicBezTo>
                  <a:lnTo>
                    <a:pt x="190157" y="446936"/>
                  </a:lnTo>
                  <a:cubicBezTo>
                    <a:pt x="150513" y="439522"/>
                    <a:pt x="114891" y="418015"/>
                    <a:pt x="89868" y="386385"/>
                  </a:cubicBezTo>
                  <a:lnTo>
                    <a:pt x="12172" y="288177"/>
                  </a:lnTo>
                  <a:cubicBezTo>
                    <a:pt x="3086" y="276693"/>
                    <a:pt x="0" y="261575"/>
                    <a:pt x="3857" y="247449"/>
                  </a:cubicBezTo>
                  <a:cubicBezTo>
                    <a:pt x="7714" y="233324"/>
                    <a:pt x="18054" y="221872"/>
                    <a:pt x="31715" y="216598"/>
                  </a:cubicBezTo>
                  <a:lnTo>
                    <a:pt x="362211" y="89014"/>
                  </a:lnTo>
                  <a:cubicBezTo>
                    <a:pt x="400910" y="74075"/>
                    <a:pt x="441558" y="64785"/>
                    <a:pt x="482905" y="61431"/>
                  </a:cubicBezTo>
                  <a:lnTo>
                    <a:pt x="1198674" y="3366"/>
                  </a:lnTo>
                  <a:cubicBezTo>
                    <a:pt x="1240168" y="0"/>
                    <a:pt x="1281866" y="0"/>
                    <a:pt x="1323360" y="3366"/>
                  </a:cubicBezTo>
                  <a:close/>
                </a:path>
              </a:pathLst>
            </a:custGeom>
            <a:solidFill>
              <a:srgbClr val="80BFAC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8209" y="90951"/>
              <a:ext cx="1798888" cy="39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949" y="-150916"/>
            <a:ext cx="9884389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51007" y="5718140"/>
            <a:ext cx="7490093" cy="1385560"/>
            <a:chOff x="0" y="0"/>
            <a:chExt cx="1972699" cy="3649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72699" cy="364921"/>
            </a:xfrm>
            <a:custGeom>
              <a:avLst/>
              <a:gdLst/>
              <a:ahLst/>
              <a:cxnLst/>
              <a:rect r="r" b="b" t="t" l="l"/>
              <a:pathLst>
                <a:path h="364921" w="1972699">
                  <a:moveTo>
                    <a:pt x="0" y="0"/>
                  </a:moveTo>
                  <a:lnTo>
                    <a:pt x="1972699" y="0"/>
                  </a:lnTo>
                  <a:lnTo>
                    <a:pt x="1972699" y="364921"/>
                  </a:lnTo>
                  <a:lnTo>
                    <a:pt x="0" y="364921"/>
                  </a:lnTo>
                  <a:close/>
                </a:path>
              </a:pathLst>
            </a:custGeom>
            <a:solidFill>
              <a:srgbClr val="A1CEC0">
                <a:alpha val="4588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972699" cy="364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957338" y="1993627"/>
            <a:ext cx="7282101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racy of G(t) – Case 2 (Asymmetric):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2916" y="4850397"/>
            <a:ext cx="7782788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Accuracy of P(t) – Case 2 (Asymmetric):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1531" y="7581921"/>
            <a:ext cx="8232814" cy="212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5"/>
              </a:lnSpc>
            </a:pP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racy of P(t) – Case 2 : This table confirms the trend seen with G(t) in Case 2. All methods remain stable, but slight error differences emerge.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82592" y="3188612"/>
            <a:ext cx="7490093" cy="1385560"/>
            <a:chOff x="0" y="0"/>
            <a:chExt cx="1972699" cy="3649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72699" cy="364921"/>
            </a:xfrm>
            <a:custGeom>
              <a:avLst/>
              <a:gdLst/>
              <a:ahLst/>
              <a:cxnLst/>
              <a:rect r="r" b="b" t="t" l="l"/>
              <a:pathLst>
                <a:path h="364921" w="1972699">
                  <a:moveTo>
                    <a:pt x="0" y="0"/>
                  </a:moveTo>
                  <a:lnTo>
                    <a:pt x="1972699" y="0"/>
                  </a:lnTo>
                  <a:lnTo>
                    <a:pt x="1972699" y="364921"/>
                  </a:lnTo>
                  <a:lnTo>
                    <a:pt x="0" y="364921"/>
                  </a:lnTo>
                  <a:close/>
                </a:path>
              </a:pathLst>
            </a:custGeom>
            <a:solidFill>
              <a:srgbClr val="A1CEC0">
                <a:alpha val="4588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972699" cy="364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4938" y="5804692"/>
            <a:ext cx="7490093" cy="1385560"/>
            <a:chOff x="0" y="0"/>
            <a:chExt cx="1972699" cy="3649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72699" cy="364921"/>
            </a:xfrm>
            <a:custGeom>
              <a:avLst/>
              <a:gdLst/>
              <a:ahLst/>
              <a:cxnLst/>
              <a:rect r="r" b="b" t="t" l="l"/>
              <a:pathLst>
                <a:path h="364921" w="1972699">
                  <a:moveTo>
                    <a:pt x="0" y="0"/>
                  </a:moveTo>
                  <a:lnTo>
                    <a:pt x="1972699" y="0"/>
                  </a:lnTo>
                  <a:lnTo>
                    <a:pt x="1972699" y="364921"/>
                  </a:lnTo>
                  <a:lnTo>
                    <a:pt x="0" y="364921"/>
                  </a:lnTo>
                  <a:close/>
                </a:path>
              </a:pathLst>
            </a:custGeom>
            <a:solidFill>
              <a:srgbClr val="A1CEC0">
                <a:alpha val="4588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972699" cy="364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913830" y="5258487"/>
          <a:ext cx="7481201" cy="2240839"/>
        </p:xfrm>
        <a:graphic>
          <a:graphicData uri="http://schemas.openxmlformats.org/drawingml/2006/table">
            <a:tbl>
              <a:tblPr/>
              <a:tblGrid>
                <a:gridCol w="2266028"/>
                <a:gridCol w="1496885"/>
                <a:gridCol w="1622137"/>
                <a:gridCol w="2096151"/>
              </a:tblGrid>
              <a:tr h="5554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MSE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R²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6011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Radau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2.74 × 10⁻¹⁴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6980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Trapzoidal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F2F8F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8.00 × 10⁻¹⁴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554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PINN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9.24 × 10⁻¹⁰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0.9996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</a:tbl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539554" y="2014363"/>
            <a:ext cx="7002185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racy of G(t) – Case 1 (Symmetric):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9554" y="4758479"/>
            <a:ext cx="6950393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racy of P(t) – Case 1 (Symmetric):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9156" y="7848621"/>
            <a:ext cx="8232814" cy="159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5"/>
              </a:lnSpc>
            </a:pP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</a:t>
            </a:r>
            <a:r>
              <a:rPr lang="en-US" b="true" sz="25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racy of P(t) – Case 1 : As with G(t), the predictions for P(t) are highly accurate across all methods.</a:t>
            </a:r>
          </a:p>
        </p:txBody>
      </p: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913830" y="2495258"/>
          <a:ext cx="7481201" cy="2240839"/>
        </p:xfrm>
        <a:graphic>
          <a:graphicData uri="http://schemas.openxmlformats.org/drawingml/2006/table">
            <a:tbl>
              <a:tblPr/>
              <a:tblGrid>
                <a:gridCol w="2266028"/>
                <a:gridCol w="1496885"/>
                <a:gridCol w="1622137"/>
                <a:gridCol w="2096151"/>
              </a:tblGrid>
              <a:tr h="5554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MSE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R²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6011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Radau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2.74 × 10⁻¹⁴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6980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Trapzoidal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F2F8F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8.00 × 10⁻¹⁴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554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PINN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7.26 × 10⁻¹⁰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0.9996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10242115" y="5258487"/>
          <a:ext cx="7481201" cy="2290593"/>
        </p:xfrm>
        <a:graphic>
          <a:graphicData uri="http://schemas.openxmlformats.org/drawingml/2006/table">
            <a:tbl>
              <a:tblPr/>
              <a:tblGrid>
                <a:gridCol w="2266028"/>
                <a:gridCol w="1496885"/>
                <a:gridCol w="1622137"/>
                <a:gridCol w="2096151"/>
              </a:tblGrid>
              <a:tr h="55498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MSE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R²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5962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Radau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1.29 × 10⁻¹³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6931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Trapzoidal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4.10 × 10⁻⁷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60666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PINN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5.90 × 10⁻⁷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0.9996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7" id="27"/>
          <p:cNvGraphicFramePr>
            <a:graphicFrameLocks noGrp="true"/>
          </p:cNvGraphicFramePr>
          <p:nvPr/>
        </p:nvGraphicFramePr>
        <p:xfrm>
          <a:off x="10099726" y="2495258"/>
          <a:ext cx="7765977" cy="2240839"/>
        </p:xfrm>
        <a:graphic>
          <a:graphicData uri="http://schemas.openxmlformats.org/drawingml/2006/table">
            <a:tbl>
              <a:tblPr/>
              <a:tblGrid>
                <a:gridCol w="2265065"/>
                <a:gridCol w="1496249"/>
                <a:gridCol w="1621448"/>
                <a:gridCol w="2383216"/>
              </a:tblGrid>
              <a:tr h="5554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MSE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R²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6011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Radau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2.32 × 10⁻¹⁴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6980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Trapzoidal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F2F8F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1.14 × 10⁻⁸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  <a:tr h="5554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 strike="noStrike" u="none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PINN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4.70 × 10⁻⁸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0.0001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99">
                          <a:solidFill>
                            <a:srgbClr val="EFEFE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0.9996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/>
                    </a:solidFill>
                  </a:tcPr>
                </a:tc>
              </a:tr>
            </a:tbl>
          </a:graphicData>
        </a:graphic>
      </p:graphicFrame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rot="0">
            <a:off x="6271847" y="-419751"/>
            <a:ext cx="3335664" cy="2531111"/>
          </a:xfrm>
          <a:prstGeom prst="rect">
            <a:avLst/>
          </a:prstGeom>
        </p:spPr>
      </p:pic>
    </p:spTree>
  </p:cSld>
  <p:clrMapOvr>
    <a:masterClrMapping/>
  </p:clrMapOvr>
  <p:transition spd="slow">
    <p:cover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553" y="-42878"/>
            <a:ext cx="5666996" cy="10287000"/>
            <a:chOff x="0" y="0"/>
            <a:chExt cx="14925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25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92542">
                  <a:moveTo>
                    <a:pt x="0" y="0"/>
                  </a:moveTo>
                  <a:lnTo>
                    <a:pt x="1492542" y="0"/>
                  </a:lnTo>
                  <a:lnTo>
                    <a:pt x="14925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1CEC0">
                <a:alpha val="6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492542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479350" y="0"/>
            <a:ext cx="99238" cy="10287000"/>
            <a:chOff x="0" y="0"/>
            <a:chExt cx="2613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1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137">
                  <a:moveTo>
                    <a:pt x="0" y="0"/>
                  </a:moveTo>
                  <a:lnTo>
                    <a:pt x="26137" y="0"/>
                  </a:lnTo>
                  <a:lnTo>
                    <a:pt x="2613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24000"/>
                  </a:srgbClr>
                </a:gs>
                <a:gs pos="50000">
                  <a:srgbClr val="116E71">
                    <a:alpha val="24000"/>
                  </a:srgbClr>
                </a:gs>
                <a:gs pos="100000">
                  <a:srgbClr val="43D8C6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6137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52759" y="86380"/>
            <a:ext cx="756813" cy="756813"/>
          </a:xfrm>
          <a:custGeom>
            <a:avLst/>
            <a:gdLst/>
            <a:ahLst/>
            <a:cxnLst/>
            <a:rect r="r" b="b" t="t" l="l"/>
            <a:pathLst>
              <a:path h="756813" w="756813">
                <a:moveTo>
                  <a:pt x="0" y="0"/>
                </a:moveTo>
                <a:lnTo>
                  <a:pt x="756813" y="0"/>
                </a:lnTo>
                <a:lnTo>
                  <a:pt x="756813" y="756814"/>
                </a:lnTo>
                <a:lnTo>
                  <a:pt x="0" y="75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717002" y="2420306"/>
          <a:ext cx="10542298" cy="5610225"/>
        </p:xfrm>
        <a:graphic>
          <a:graphicData uri="http://schemas.openxmlformats.org/drawingml/2006/table">
            <a:tbl>
              <a:tblPr/>
              <a:tblGrid>
                <a:gridCol w="2733164"/>
                <a:gridCol w="4360988"/>
                <a:gridCol w="3448146"/>
              </a:tblGrid>
              <a:tr h="80429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502" strike="noStrike" u="none">
                          <a:solidFill>
                            <a:srgbClr val="80BFAC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CASE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>
                        <a:alpha val="88627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502" strike="noStrike" u="none">
                          <a:solidFill>
                            <a:srgbClr val="80BFAC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METHOD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>
                        <a:alpha val="88627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502" strike="noStrike" u="none">
                          <a:solidFill>
                            <a:srgbClr val="80BFAC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TIME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>
                        <a:alpha val="88627"/>
                      </a:srgbClr>
                    </a:solidFill>
                  </a:tcPr>
                </a:tc>
              </a:tr>
              <a:tr h="263134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>
                        <a:alpha val="88627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502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LSODES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RADAU</a:t>
                      </a:r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TRAPEZOIDAL</a:t>
                      </a:r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PINN</a:t>
                      </a:r>
                    </a:p>
                  </a:txBody>
                  <a:tcPr marL="19050" marR="19050" marT="19050" marB="190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>
                        <a:alpha val="88627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0.0022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0.0519</a:t>
                      </a:r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0.0037</a:t>
                      </a:r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0.00056</a:t>
                      </a: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(197.73)</a:t>
                      </a:r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" marR="19050" marT="19050" marB="190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>
                        <a:alpha val="88627"/>
                      </a:srgbClr>
                    </a:solidFill>
                  </a:tcPr>
                </a:tc>
              </a:tr>
              <a:tr h="217458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>
                        <a:alpha val="88627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502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LSODES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RADAU</a:t>
                      </a:r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TRAPEZOIDAL</a:t>
                      </a:r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PINN</a:t>
                      </a:r>
                    </a:p>
                  </a:txBody>
                  <a:tcPr marL="19050" marR="19050" marT="19050" marB="190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>
                        <a:alpha val="88627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0.0033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0.0519</a:t>
                      </a:r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0.0062</a:t>
                      </a:r>
                    </a:p>
                    <a:p>
                      <a:pPr algn="ctr" marL="0" indent="0" lvl="0">
                        <a:lnSpc>
                          <a:spcPts val="3502"/>
                        </a:lnSpc>
                        <a:spcBef>
                          <a:spcPct val="0"/>
                        </a:spcBef>
                      </a:pP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0.0006</a:t>
                      </a:r>
                      <a:r>
                        <a:rPr lang="en-US" b="true" sz="3502" strike="noStrike" u="none">
                          <a:solidFill>
                            <a:srgbClr val="FFFFFF">
                              <a:alpha val="88627"/>
                            </a:srgbClr>
                          </a:solidFill>
                          <a:latin typeface="Big Shoulders Display Bold"/>
                          <a:ea typeface="Big Shoulders Display Bold"/>
                          <a:cs typeface="Big Shoulders Display Bold"/>
                          <a:sym typeface="Big Shoulders Display Bold"/>
                        </a:rPr>
                        <a:t>(370.63)</a:t>
                      </a:r>
                    </a:p>
                  </a:txBody>
                  <a:tcPr marL="19050" marR="19050" marT="19050" marB="190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B49">
                        <a:alpha val="88627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-627229" y="6172200"/>
            <a:ext cx="3366904" cy="4114800"/>
          </a:xfrm>
          <a:custGeom>
            <a:avLst/>
            <a:gdLst/>
            <a:ahLst/>
            <a:cxnLst/>
            <a:rect r="r" b="b" t="t" l="l"/>
            <a:pathLst>
              <a:path h="4114800" w="3366904">
                <a:moveTo>
                  <a:pt x="0" y="0"/>
                </a:moveTo>
                <a:lnTo>
                  <a:pt x="3366904" y="0"/>
                </a:lnTo>
                <a:lnTo>
                  <a:pt x="3366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2275" y="8638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1366347"/>
            <a:ext cx="5479350" cy="269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9"/>
              </a:lnSpc>
            </a:pPr>
            <a:r>
              <a:rPr lang="en-US" sz="5639" b="true">
                <a:solidFill>
                  <a:srgbClr val="0B4B49">
                    <a:alpha val="5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COMPUTATION </a:t>
            </a:r>
          </a:p>
          <a:p>
            <a:pPr algn="ctr">
              <a:lnSpc>
                <a:spcPts val="7049"/>
              </a:lnSpc>
            </a:pPr>
            <a:r>
              <a:rPr lang="en-US" sz="5639" b="true">
                <a:solidFill>
                  <a:srgbClr val="0B4B49">
                    <a:alpha val="5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TIME</a:t>
            </a:r>
          </a:p>
          <a:p>
            <a:pPr algn="ctr">
              <a:lnSpc>
                <a:spcPts val="704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096456" y="283812"/>
            <a:ext cx="12115505" cy="213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34"/>
              </a:lnSpc>
            </a:pPr>
            <a:r>
              <a:rPr lang="en-US" b="true" sz="3433" i="true">
                <a:solidFill>
                  <a:srgbClr val="FFFF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Computational Performan</a:t>
            </a:r>
            <a:r>
              <a:rPr lang="en-US" b="true" sz="3433" i="true">
                <a:solidFill>
                  <a:srgbClr val="FFFF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ce:</a:t>
            </a:r>
          </a:p>
          <a:p>
            <a:pPr algn="just">
              <a:lnSpc>
                <a:spcPts val="3697"/>
              </a:lnSpc>
            </a:pPr>
            <a:r>
              <a:rPr lang="en-US" sz="221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As expected, traditional numerical solvers complete in milliseconds to seconds. PINNs, which require intensive training and optimization, are significantly slower, limiting their use in real-time applications.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3614604" y="4835752"/>
            <a:ext cx="4938405" cy="748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9"/>
              </a:lnSpc>
            </a:pPr>
            <a:r>
              <a:rPr lang="en-US" b="true" sz="3598">
                <a:solidFill>
                  <a:srgbClr val="A1CEC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09828" y="8393430"/>
            <a:ext cx="13190737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i="true" b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Note: </a:t>
            </a:r>
          </a:p>
          <a:p>
            <a:pPr algn="l">
              <a:lnSpc>
                <a:spcPts val="3780"/>
              </a:lnSpc>
            </a:pPr>
            <a:r>
              <a:rPr lang="en-US" sz="2700" i="true" b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For the PINNs : 197.73 is the total of training and testing time</a:t>
            </a:r>
          </a:p>
          <a:p>
            <a:pPr algn="l">
              <a:lnSpc>
                <a:spcPts val="3780"/>
              </a:lnSpc>
            </a:pPr>
            <a:r>
              <a:rPr lang="en-US" sz="2700" i="true" b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0.00056 is the testing time</a:t>
            </a:r>
          </a:p>
          <a:p>
            <a:pPr algn="l">
              <a:lnSpc>
                <a:spcPts val="3780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9050" y="9680044"/>
            <a:ext cx="18288000" cy="606956"/>
            <a:chOff x="0" y="0"/>
            <a:chExt cx="4816593" cy="159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9857"/>
            </a:xfrm>
            <a:custGeom>
              <a:avLst/>
              <a:gdLst/>
              <a:ahLst/>
              <a:cxnLst/>
              <a:rect r="r" b="b" t="t" l="l"/>
              <a:pathLst>
                <a:path h="159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9857"/>
                  </a:lnTo>
                  <a:lnTo>
                    <a:pt x="0" y="159857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15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39031" y="7633558"/>
            <a:ext cx="11948969" cy="2046486"/>
            <a:chOff x="0" y="0"/>
            <a:chExt cx="3147054" cy="5389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47054" cy="538992"/>
            </a:xfrm>
            <a:custGeom>
              <a:avLst/>
              <a:gdLst/>
              <a:ahLst/>
              <a:cxnLst/>
              <a:rect r="r" b="b" t="t" l="l"/>
              <a:pathLst>
                <a:path h="538992" w="3147054">
                  <a:moveTo>
                    <a:pt x="0" y="0"/>
                  </a:moveTo>
                  <a:lnTo>
                    <a:pt x="3147054" y="0"/>
                  </a:lnTo>
                  <a:lnTo>
                    <a:pt x="3147054" y="538992"/>
                  </a:lnTo>
                  <a:lnTo>
                    <a:pt x="0" y="538992"/>
                  </a:lnTo>
                  <a:close/>
                </a:path>
              </a:pathLst>
            </a:custGeom>
            <a:solidFill>
              <a:srgbClr val="A1CE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147054" cy="538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85050" y="7096272"/>
            <a:ext cx="817838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21746F"/>
                </a:solidFill>
                <a:latin typeface="Poppins Bold"/>
                <a:ea typeface="Poppins Bold"/>
                <a:cs typeface="Poppins Bold"/>
                <a:sym typeface="Poppins Bold"/>
              </a:rPr>
              <a:t>To Conclude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339031" y="-29213"/>
            <a:ext cx="11948969" cy="7961001"/>
          </a:xfrm>
          <a:custGeom>
            <a:avLst/>
            <a:gdLst/>
            <a:ahLst/>
            <a:cxnLst/>
            <a:rect r="r" b="b" t="t" l="l"/>
            <a:pathLst>
              <a:path h="7961001" w="11948969">
                <a:moveTo>
                  <a:pt x="0" y="0"/>
                </a:moveTo>
                <a:lnTo>
                  <a:pt x="11948969" y="0"/>
                </a:lnTo>
                <a:lnTo>
                  <a:pt x="11948969" y="7961000"/>
                </a:lnTo>
                <a:lnTo>
                  <a:pt x="0" y="796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6263" y="271887"/>
            <a:ext cx="6926802" cy="864607"/>
            <a:chOff x="0" y="0"/>
            <a:chExt cx="9235735" cy="11528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5071" cy="975071"/>
            </a:xfrm>
            <a:custGeom>
              <a:avLst/>
              <a:gdLst/>
              <a:ahLst/>
              <a:cxnLst/>
              <a:rect r="r" b="b" t="t" l="l"/>
              <a:pathLst>
                <a:path h="975071" w="975071">
                  <a:moveTo>
                    <a:pt x="0" y="0"/>
                  </a:moveTo>
                  <a:lnTo>
                    <a:pt x="975071" y="0"/>
                  </a:lnTo>
                  <a:lnTo>
                    <a:pt x="975071" y="975071"/>
                  </a:lnTo>
                  <a:lnTo>
                    <a:pt x="0" y="97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047828" y="214963"/>
              <a:ext cx="8187908" cy="937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37"/>
                </a:lnSpc>
              </a:pPr>
              <a:r>
                <a:rPr lang="en-US" sz="2465">
                  <a:solidFill>
                    <a:srgbClr val="0B4B49"/>
                  </a:solidFill>
                  <a:latin typeface="Poppins"/>
                  <a:ea typeface="Poppins"/>
                  <a:cs typeface="Poppins"/>
                  <a:sym typeface="Poppins"/>
                </a:rPr>
                <a:t>SBEG108 NUMERICAL METHODS</a:t>
              </a:r>
            </a:p>
            <a:p>
              <a:pPr algn="l">
                <a:lnSpc>
                  <a:spcPts val="2637"/>
                </a:lnSpc>
              </a:pPr>
              <a:r>
                <a:rPr lang="en-US" sz="2465">
                  <a:solidFill>
                    <a:srgbClr val="0B4B49"/>
                  </a:solidFill>
                  <a:latin typeface="Poppins"/>
                  <a:ea typeface="Poppins"/>
                  <a:cs typeface="Poppins"/>
                  <a:sym typeface="Poppins"/>
                </a:rPr>
                <a:t> IN BME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30584" y="4512352"/>
            <a:ext cx="2133157" cy="1103908"/>
            <a:chOff x="0" y="0"/>
            <a:chExt cx="561819" cy="2907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1819" cy="290741"/>
            </a:xfrm>
            <a:custGeom>
              <a:avLst/>
              <a:gdLst/>
              <a:ahLst/>
              <a:cxnLst/>
              <a:rect r="r" b="b" t="t" l="l"/>
              <a:pathLst>
                <a:path h="290741" w="561819">
                  <a:moveTo>
                    <a:pt x="90733" y="0"/>
                  </a:moveTo>
                  <a:lnTo>
                    <a:pt x="471086" y="0"/>
                  </a:lnTo>
                  <a:cubicBezTo>
                    <a:pt x="521197" y="0"/>
                    <a:pt x="561819" y="40623"/>
                    <a:pt x="561819" y="90733"/>
                  </a:cubicBezTo>
                  <a:lnTo>
                    <a:pt x="561819" y="200008"/>
                  </a:lnTo>
                  <a:cubicBezTo>
                    <a:pt x="561819" y="224072"/>
                    <a:pt x="552260" y="247150"/>
                    <a:pt x="535244" y="264166"/>
                  </a:cubicBezTo>
                  <a:cubicBezTo>
                    <a:pt x="518228" y="281182"/>
                    <a:pt x="495150" y="290741"/>
                    <a:pt x="471086" y="290741"/>
                  </a:cubicBezTo>
                  <a:lnTo>
                    <a:pt x="90733" y="290741"/>
                  </a:lnTo>
                  <a:cubicBezTo>
                    <a:pt x="40623" y="290741"/>
                    <a:pt x="0" y="250119"/>
                    <a:pt x="0" y="200008"/>
                  </a:cubicBezTo>
                  <a:lnTo>
                    <a:pt x="0" y="90733"/>
                  </a:lnTo>
                  <a:cubicBezTo>
                    <a:pt x="0" y="40623"/>
                    <a:pt x="40623" y="0"/>
                    <a:pt x="90733" y="0"/>
                  </a:cubicBezTo>
                  <a:close/>
                </a:path>
              </a:pathLst>
            </a:custGeom>
            <a:solidFill>
              <a:srgbClr val="EBDBA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561819" cy="290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132231" y="4810067"/>
            <a:ext cx="1913943" cy="49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</a:pPr>
            <a:r>
              <a:rPr lang="en-US" sz="2891" b="true">
                <a:solidFill>
                  <a:srgbClr val="17595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lSODEs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823561" y="0"/>
            <a:ext cx="979210" cy="10287000"/>
            <a:chOff x="0" y="0"/>
            <a:chExt cx="25789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8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7899">
                  <a:moveTo>
                    <a:pt x="0" y="0"/>
                  </a:moveTo>
                  <a:lnTo>
                    <a:pt x="257899" y="0"/>
                  </a:lnTo>
                  <a:lnTo>
                    <a:pt x="25789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5789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46351" y="3809789"/>
            <a:ext cx="6477211" cy="6477211"/>
          </a:xfrm>
          <a:custGeom>
            <a:avLst/>
            <a:gdLst/>
            <a:ahLst/>
            <a:cxnLst/>
            <a:rect r="r" b="b" t="t" l="l"/>
            <a:pathLst>
              <a:path h="6477211" w="6477211">
                <a:moveTo>
                  <a:pt x="0" y="0"/>
                </a:moveTo>
                <a:lnTo>
                  <a:pt x="6477210" y="0"/>
                </a:lnTo>
                <a:lnTo>
                  <a:pt x="6477210" y="6477211"/>
                </a:lnTo>
                <a:lnTo>
                  <a:pt x="0" y="647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16576" y="9258300"/>
            <a:ext cx="11662927" cy="1316354"/>
            <a:chOff x="0" y="0"/>
            <a:chExt cx="3071717" cy="346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71717" cy="346694"/>
            </a:xfrm>
            <a:custGeom>
              <a:avLst/>
              <a:gdLst/>
              <a:ahLst/>
              <a:cxnLst/>
              <a:rect r="r" b="b" t="t" l="l"/>
              <a:pathLst>
                <a:path h="346694" w="3071717">
                  <a:moveTo>
                    <a:pt x="0" y="0"/>
                  </a:moveTo>
                  <a:lnTo>
                    <a:pt x="3071717" y="0"/>
                  </a:lnTo>
                  <a:lnTo>
                    <a:pt x="3071717" y="346694"/>
                  </a:lnTo>
                  <a:lnTo>
                    <a:pt x="0" y="346694"/>
                  </a:lnTo>
                  <a:close/>
                </a:path>
              </a:pathLst>
            </a:custGeom>
            <a:solidFill>
              <a:srgbClr val="0B4B4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071717" cy="346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0160" y="711789"/>
            <a:ext cx="7168429" cy="756813"/>
            <a:chOff x="0" y="0"/>
            <a:chExt cx="9557906" cy="10090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0B4B4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9131442" y="2167283"/>
            <a:ext cx="10935603" cy="6505786"/>
          </a:xfrm>
          <a:custGeom>
            <a:avLst/>
            <a:gdLst/>
            <a:ahLst/>
            <a:cxnLst/>
            <a:rect r="r" b="b" t="t" l="l"/>
            <a:pathLst>
              <a:path h="6505786" w="10935603">
                <a:moveTo>
                  <a:pt x="0" y="0"/>
                </a:moveTo>
                <a:lnTo>
                  <a:pt x="10935603" y="0"/>
                </a:lnTo>
                <a:lnTo>
                  <a:pt x="10935603" y="6505786"/>
                </a:lnTo>
                <a:lnTo>
                  <a:pt x="0" y="6505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92" t="0" r="-117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264154"/>
            <a:ext cx="8997049" cy="26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6"/>
              </a:lnSpc>
            </a:pPr>
            <a:r>
              <a:rPr lang="en-US" sz="8125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 and Improvements </a:t>
            </a:r>
          </a:p>
        </p:txBody>
      </p:sp>
    </p:spTree>
  </p:cSld>
  <p:clrMapOvr>
    <a:masterClrMapping/>
  </p:clrMapOvr>
  <p:transition spd="slow">
    <p:cover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2779406" y="4390117"/>
            <a:ext cx="276611" cy="11517155"/>
            <a:chOff x="0" y="0"/>
            <a:chExt cx="72852" cy="3033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852" cy="3033325"/>
            </a:xfrm>
            <a:custGeom>
              <a:avLst/>
              <a:gdLst/>
              <a:ahLst/>
              <a:cxnLst/>
              <a:rect r="r" b="b" t="t" l="l"/>
              <a:pathLst>
                <a:path h="3033325" w="72852">
                  <a:moveTo>
                    <a:pt x="0" y="0"/>
                  </a:moveTo>
                  <a:lnTo>
                    <a:pt x="72852" y="0"/>
                  </a:lnTo>
                  <a:lnTo>
                    <a:pt x="72852" y="3033325"/>
                  </a:lnTo>
                  <a:lnTo>
                    <a:pt x="0" y="3033325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72852" cy="3033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050" y="0"/>
            <a:ext cx="7168658" cy="10287000"/>
            <a:chOff x="0" y="0"/>
            <a:chExt cx="1888042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80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88042">
                  <a:moveTo>
                    <a:pt x="0" y="0"/>
                  </a:moveTo>
                  <a:lnTo>
                    <a:pt x="1888042" y="0"/>
                  </a:lnTo>
                  <a:lnTo>
                    <a:pt x="188804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D8A8D">
                    <a:alpha val="100000"/>
                  </a:srgbClr>
                </a:gs>
                <a:gs pos="50000">
                  <a:srgbClr val="0A3F3A">
                    <a:alpha val="100000"/>
                  </a:srgbClr>
                </a:gs>
                <a:gs pos="100000">
                  <a:srgbClr val="2BA697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888042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74557" y="7443022"/>
            <a:ext cx="6520937" cy="175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3"/>
              </a:lnSpc>
            </a:pPr>
            <a:r>
              <a:rPr lang="en-US" sz="44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Can we improve the the model, methods, and results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0811" y="650293"/>
            <a:ext cx="7168429" cy="756813"/>
            <a:chOff x="0" y="0"/>
            <a:chExt cx="9557906" cy="10090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755942" y="1028700"/>
            <a:ext cx="9955420" cy="7186003"/>
          </a:xfrm>
          <a:custGeom>
            <a:avLst/>
            <a:gdLst/>
            <a:ahLst/>
            <a:cxnLst/>
            <a:rect r="r" b="b" t="t" l="l"/>
            <a:pathLst>
              <a:path h="7186003" w="9955420">
                <a:moveTo>
                  <a:pt x="0" y="0"/>
                </a:moveTo>
                <a:lnTo>
                  <a:pt x="9955420" y="0"/>
                </a:lnTo>
                <a:lnTo>
                  <a:pt x="9955420" y="7186003"/>
                </a:lnTo>
                <a:lnTo>
                  <a:pt x="0" y="7186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221621" y="890462"/>
            <a:ext cx="12745915" cy="1140352"/>
            <a:chOff x="0" y="0"/>
            <a:chExt cx="16994553" cy="152047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578798" y="0"/>
              <a:ext cx="14143173" cy="1520470"/>
              <a:chOff x="0" y="0"/>
              <a:chExt cx="3048801" cy="32776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048801" cy="327763"/>
              </a:xfrm>
              <a:custGeom>
                <a:avLst/>
                <a:gdLst/>
                <a:ahLst/>
                <a:cxnLst/>
                <a:rect r="r" b="b" t="t" l="l"/>
                <a:pathLst>
                  <a:path h="327763" w="3048801">
                    <a:moveTo>
                      <a:pt x="34109" y="0"/>
                    </a:moveTo>
                    <a:lnTo>
                      <a:pt x="3014692" y="0"/>
                    </a:lnTo>
                    <a:cubicBezTo>
                      <a:pt x="3023738" y="0"/>
                      <a:pt x="3032414" y="3594"/>
                      <a:pt x="3038811" y="9990"/>
                    </a:cubicBezTo>
                    <a:cubicBezTo>
                      <a:pt x="3045207" y="16387"/>
                      <a:pt x="3048801" y="25062"/>
                      <a:pt x="3048801" y="34109"/>
                    </a:cubicBezTo>
                    <a:lnTo>
                      <a:pt x="3048801" y="293654"/>
                    </a:lnTo>
                    <a:cubicBezTo>
                      <a:pt x="3048801" y="312492"/>
                      <a:pt x="3033530" y="327763"/>
                      <a:pt x="3014692" y="327763"/>
                    </a:cubicBezTo>
                    <a:lnTo>
                      <a:pt x="34109" y="327763"/>
                    </a:lnTo>
                    <a:cubicBezTo>
                      <a:pt x="15271" y="327763"/>
                      <a:pt x="0" y="312492"/>
                      <a:pt x="0" y="293654"/>
                    </a:cubicBezTo>
                    <a:lnTo>
                      <a:pt x="0" y="34109"/>
                    </a:lnTo>
                    <a:cubicBezTo>
                      <a:pt x="0" y="15271"/>
                      <a:pt x="15271" y="0"/>
                      <a:pt x="34109" y="0"/>
                    </a:cubicBezTo>
                    <a:close/>
                  </a:path>
                </a:pathLst>
              </a:custGeom>
              <a:solidFill>
                <a:srgbClr val="80BFA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0"/>
                <a:ext cx="3048801" cy="327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02865"/>
              <a:ext cx="16994553" cy="881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9"/>
                </a:lnSpc>
                <a:spcBef>
                  <a:spcPct val="0"/>
                </a:spcBef>
              </a:pPr>
              <a:r>
                <a:rPr lang="en-US" b="true" sz="2382" i="true">
                  <a:solidFill>
                    <a:srgbClr val="027361"/>
                  </a:solidFill>
                  <a:latin typeface="Poppins Semi-Bold Italics"/>
                  <a:ea typeface="Poppins Semi-Bold Italics"/>
                  <a:cs typeface="Poppins Semi-Bold Italics"/>
                  <a:sym typeface="Poppins Semi-Bold Italics"/>
                </a:rPr>
                <a:t>Usi</a:t>
              </a:r>
              <a:r>
                <a:rPr lang="en-US" b="true" sz="2382" i="true">
                  <a:solidFill>
                    <a:srgbClr val="027361"/>
                  </a:solidFill>
                  <a:latin typeface="Poppins Semi-Bold Italics"/>
                  <a:ea typeface="Poppins Semi-Bold Italics"/>
                  <a:cs typeface="Poppins Semi-Bold Italics"/>
                  <a:sym typeface="Poppins Semi-Bold Italics"/>
                </a:rPr>
                <a:t>ng simpler architecture</a:t>
              </a:r>
            </a:p>
            <a:p>
              <a:pPr algn="ctr">
                <a:lnSpc>
                  <a:spcPts val="2549"/>
                </a:lnSpc>
                <a:spcBef>
                  <a:spcPct val="0"/>
                </a:spcBef>
              </a:pPr>
              <a:r>
                <a:rPr lang="en-US" b="true" sz="2382">
                  <a:solidFill>
                    <a:srgbClr val="02736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that can reduce parameter sensitivity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221621" y="7158963"/>
            <a:ext cx="12745915" cy="1140352"/>
            <a:chOff x="0" y="0"/>
            <a:chExt cx="16994553" cy="152047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1578798" y="0"/>
              <a:ext cx="14143173" cy="1520470"/>
              <a:chOff x="0" y="0"/>
              <a:chExt cx="3048801" cy="32776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048801" cy="327763"/>
              </a:xfrm>
              <a:custGeom>
                <a:avLst/>
                <a:gdLst/>
                <a:ahLst/>
                <a:cxnLst/>
                <a:rect r="r" b="b" t="t" l="l"/>
                <a:pathLst>
                  <a:path h="327763" w="3048801">
                    <a:moveTo>
                      <a:pt x="34109" y="0"/>
                    </a:moveTo>
                    <a:lnTo>
                      <a:pt x="3014692" y="0"/>
                    </a:lnTo>
                    <a:cubicBezTo>
                      <a:pt x="3023738" y="0"/>
                      <a:pt x="3032414" y="3594"/>
                      <a:pt x="3038811" y="9990"/>
                    </a:cubicBezTo>
                    <a:cubicBezTo>
                      <a:pt x="3045207" y="16387"/>
                      <a:pt x="3048801" y="25062"/>
                      <a:pt x="3048801" y="34109"/>
                    </a:cubicBezTo>
                    <a:lnTo>
                      <a:pt x="3048801" y="293654"/>
                    </a:lnTo>
                    <a:cubicBezTo>
                      <a:pt x="3048801" y="312492"/>
                      <a:pt x="3033530" y="327763"/>
                      <a:pt x="3014692" y="327763"/>
                    </a:cubicBezTo>
                    <a:lnTo>
                      <a:pt x="34109" y="327763"/>
                    </a:lnTo>
                    <a:cubicBezTo>
                      <a:pt x="15271" y="327763"/>
                      <a:pt x="0" y="312492"/>
                      <a:pt x="0" y="293654"/>
                    </a:cubicBezTo>
                    <a:lnTo>
                      <a:pt x="0" y="34109"/>
                    </a:lnTo>
                    <a:cubicBezTo>
                      <a:pt x="0" y="15271"/>
                      <a:pt x="15271" y="0"/>
                      <a:pt x="34109" y="0"/>
                    </a:cubicBezTo>
                    <a:close/>
                  </a:path>
                </a:pathLst>
              </a:custGeom>
              <a:solidFill>
                <a:srgbClr val="80BFA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0"/>
                <a:ext cx="3048801" cy="327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202865"/>
              <a:ext cx="16994553" cy="881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9"/>
                </a:lnSpc>
                <a:spcBef>
                  <a:spcPct val="0"/>
                </a:spcBef>
              </a:pPr>
              <a:r>
                <a:rPr lang="en-US" b="true" sz="2382" i="true">
                  <a:solidFill>
                    <a:srgbClr val="027361"/>
                  </a:solidFill>
                  <a:latin typeface="Poppins Semi-Bold Italics"/>
                  <a:ea typeface="Poppins Semi-Bold Italics"/>
                  <a:cs typeface="Poppins Semi-Bold Italics"/>
                  <a:sym typeface="Poppins Semi-Bold Italics"/>
                </a:rPr>
                <a:t>Adapt</a:t>
              </a:r>
              <a:r>
                <a:rPr lang="en-US" b="true" sz="2382" i="true">
                  <a:solidFill>
                    <a:srgbClr val="027361"/>
                  </a:solidFill>
                  <a:latin typeface="Poppins Semi-Bold Italics"/>
                  <a:ea typeface="Poppins Semi-Bold Italics"/>
                  <a:cs typeface="Poppins Semi-Bold Italics"/>
                  <a:sym typeface="Poppins Semi-Bold Italics"/>
                </a:rPr>
                <a:t>ive</a:t>
              </a:r>
              <a:r>
                <a:rPr lang="en-US" b="true" sz="2382" i="true">
                  <a:solidFill>
                    <a:srgbClr val="027361"/>
                  </a:solidFill>
                  <a:latin typeface="Poppins Semi-Bold Italics"/>
                  <a:ea typeface="Poppins Semi-Bold Italics"/>
                  <a:cs typeface="Poppins Semi-Bold Italics"/>
                  <a:sym typeface="Poppins Semi-Bold Italics"/>
                </a:rPr>
                <a:t> Sampling:</a:t>
              </a:r>
            </a:p>
            <a:p>
              <a:pPr algn="ctr">
                <a:lnSpc>
                  <a:spcPts val="2549"/>
                </a:lnSpc>
                <a:spcBef>
                  <a:spcPct val="0"/>
                </a:spcBef>
              </a:pPr>
              <a:r>
                <a:rPr lang="en-US" b="true" sz="2382">
                  <a:solidFill>
                    <a:srgbClr val="02736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Selecting collocation points based on solution gradients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221621" y="2879198"/>
            <a:ext cx="12745915" cy="1140352"/>
            <a:chOff x="0" y="0"/>
            <a:chExt cx="16994553" cy="152047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578798" y="0"/>
              <a:ext cx="14143173" cy="1520470"/>
              <a:chOff x="0" y="0"/>
              <a:chExt cx="3048801" cy="32776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048801" cy="327763"/>
              </a:xfrm>
              <a:custGeom>
                <a:avLst/>
                <a:gdLst/>
                <a:ahLst/>
                <a:cxnLst/>
                <a:rect r="r" b="b" t="t" l="l"/>
                <a:pathLst>
                  <a:path h="327763" w="3048801">
                    <a:moveTo>
                      <a:pt x="34109" y="0"/>
                    </a:moveTo>
                    <a:lnTo>
                      <a:pt x="3014692" y="0"/>
                    </a:lnTo>
                    <a:cubicBezTo>
                      <a:pt x="3023738" y="0"/>
                      <a:pt x="3032414" y="3594"/>
                      <a:pt x="3038811" y="9990"/>
                    </a:cubicBezTo>
                    <a:cubicBezTo>
                      <a:pt x="3045207" y="16387"/>
                      <a:pt x="3048801" y="25062"/>
                      <a:pt x="3048801" y="34109"/>
                    </a:cubicBezTo>
                    <a:lnTo>
                      <a:pt x="3048801" y="293654"/>
                    </a:lnTo>
                    <a:cubicBezTo>
                      <a:pt x="3048801" y="312492"/>
                      <a:pt x="3033530" y="327763"/>
                      <a:pt x="3014692" y="327763"/>
                    </a:cubicBezTo>
                    <a:lnTo>
                      <a:pt x="34109" y="327763"/>
                    </a:lnTo>
                    <a:cubicBezTo>
                      <a:pt x="15271" y="327763"/>
                      <a:pt x="0" y="312492"/>
                      <a:pt x="0" y="293654"/>
                    </a:cubicBezTo>
                    <a:lnTo>
                      <a:pt x="0" y="34109"/>
                    </a:lnTo>
                    <a:cubicBezTo>
                      <a:pt x="0" y="15271"/>
                      <a:pt x="15271" y="0"/>
                      <a:pt x="34109" y="0"/>
                    </a:cubicBezTo>
                    <a:close/>
                  </a:path>
                </a:pathLst>
              </a:custGeom>
              <a:solidFill>
                <a:srgbClr val="80BFA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0"/>
                <a:ext cx="3048801" cy="327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202865"/>
              <a:ext cx="16994553" cy="881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9"/>
                </a:lnSpc>
                <a:spcBef>
                  <a:spcPct val="0"/>
                </a:spcBef>
              </a:pPr>
              <a:r>
                <a:rPr lang="en-US" b="true" sz="2382" i="true">
                  <a:solidFill>
                    <a:srgbClr val="027361"/>
                  </a:solidFill>
                  <a:latin typeface="Poppins Semi-Bold Italics"/>
                  <a:ea typeface="Poppins Semi-Bold Italics"/>
                  <a:cs typeface="Poppins Semi-Bold Italics"/>
                  <a:sym typeface="Poppins Semi-Bold Italics"/>
                </a:rPr>
                <a:t>Tran</a:t>
              </a:r>
              <a:r>
                <a:rPr lang="en-US" b="true" sz="2382" i="true">
                  <a:solidFill>
                    <a:srgbClr val="027361"/>
                  </a:solidFill>
                  <a:latin typeface="Poppins Semi-Bold Italics"/>
                  <a:ea typeface="Poppins Semi-Bold Italics"/>
                  <a:cs typeface="Poppins Semi-Bold Italics"/>
                  <a:sym typeface="Poppins Semi-Bold Italics"/>
                </a:rPr>
                <a:t>sfer Learni</a:t>
              </a:r>
              <a:r>
                <a:rPr lang="en-US" b="true" sz="2382" i="true">
                  <a:solidFill>
                    <a:srgbClr val="027361"/>
                  </a:solidFill>
                  <a:latin typeface="Poppins Semi-Bold Italics"/>
                  <a:ea typeface="Poppins Semi-Bold Italics"/>
                  <a:cs typeface="Poppins Semi-Bold Italics"/>
                  <a:sym typeface="Poppins Semi-Bold Italics"/>
                </a:rPr>
                <a:t>ng:</a:t>
              </a:r>
            </a:p>
            <a:p>
              <a:pPr algn="ctr">
                <a:lnSpc>
                  <a:spcPts val="2549"/>
                </a:lnSpc>
                <a:spcBef>
                  <a:spcPct val="0"/>
                </a:spcBef>
              </a:pPr>
              <a:r>
                <a:rPr lang="en-US" b="true" sz="2382">
                  <a:solidFill>
                    <a:srgbClr val="02736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Leveraging pretrained models on similar systems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21621" y="4867275"/>
            <a:ext cx="12745915" cy="1140352"/>
            <a:chOff x="0" y="0"/>
            <a:chExt cx="16994553" cy="152047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1578798" y="0"/>
              <a:ext cx="14143173" cy="1520470"/>
              <a:chOff x="0" y="0"/>
              <a:chExt cx="3048801" cy="32776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048801" cy="327763"/>
              </a:xfrm>
              <a:custGeom>
                <a:avLst/>
                <a:gdLst/>
                <a:ahLst/>
                <a:cxnLst/>
                <a:rect r="r" b="b" t="t" l="l"/>
                <a:pathLst>
                  <a:path h="327763" w="3048801">
                    <a:moveTo>
                      <a:pt x="34109" y="0"/>
                    </a:moveTo>
                    <a:lnTo>
                      <a:pt x="3014692" y="0"/>
                    </a:lnTo>
                    <a:cubicBezTo>
                      <a:pt x="3023738" y="0"/>
                      <a:pt x="3032414" y="3594"/>
                      <a:pt x="3038811" y="9990"/>
                    </a:cubicBezTo>
                    <a:cubicBezTo>
                      <a:pt x="3045207" y="16387"/>
                      <a:pt x="3048801" y="25062"/>
                      <a:pt x="3048801" y="34109"/>
                    </a:cubicBezTo>
                    <a:lnTo>
                      <a:pt x="3048801" y="293654"/>
                    </a:lnTo>
                    <a:cubicBezTo>
                      <a:pt x="3048801" y="312492"/>
                      <a:pt x="3033530" y="327763"/>
                      <a:pt x="3014692" y="327763"/>
                    </a:cubicBezTo>
                    <a:lnTo>
                      <a:pt x="34109" y="327763"/>
                    </a:lnTo>
                    <a:cubicBezTo>
                      <a:pt x="15271" y="327763"/>
                      <a:pt x="0" y="312492"/>
                      <a:pt x="0" y="293654"/>
                    </a:cubicBezTo>
                    <a:lnTo>
                      <a:pt x="0" y="34109"/>
                    </a:lnTo>
                    <a:cubicBezTo>
                      <a:pt x="0" y="15271"/>
                      <a:pt x="15271" y="0"/>
                      <a:pt x="34109" y="0"/>
                    </a:cubicBezTo>
                    <a:close/>
                  </a:path>
                </a:pathLst>
              </a:custGeom>
              <a:solidFill>
                <a:srgbClr val="80BFAC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0"/>
                <a:ext cx="3048801" cy="327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2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202865"/>
              <a:ext cx="16994553" cy="1300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9"/>
                </a:lnSpc>
                <a:spcBef>
                  <a:spcPct val="0"/>
                </a:spcBef>
              </a:pPr>
              <a:r>
                <a:rPr lang="en-US" b="true" sz="2382" i="true">
                  <a:solidFill>
                    <a:srgbClr val="02736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 Adapt</a:t>
              </a:r>
              <a:r>
                <a:rPr lang="en-US" b="true" sz="2382" i="true">
                  <a:solidFill>
                    <a:srgbClr val="02736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ive</a:t>
              </a:r>
              <a:r>
                <a:rPr lang="en-US" b="true" sz="2382" i="true">
                  <a:solidFill>
                    <a:srgbClr val="02736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 Time Stepping:</a:t>
              </a:r>
            </a:p>
            <a:p>
              <a:pPr algn="ctr">
                <a:lnSpc>
                  <a:spcPts val="2549"/>
                </a:lnSpc>
                <a:spcBef>
                  <a:spcPct val="0"/>
                </a:spcBef>
              </a:pPr>
              <a:r>
                <a:rPr lang="en-US" b="true" sz="2382" i="true">
                  <a:solidFill>
                    <a:srgbClr val="02736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 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porat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 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dyn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mic s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ep size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c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ol bas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on</a:t>
              </a:r>
            </a:p>
            <a:p>
              <a:pPr algn="ctr">
                <a:lnSpc>
                  <a:spcPts val="2549"/>
                </a:lnSpc>
                <a:spcBef>
                  <a:spcPct val="0"/>
                </a:spcBef>
              </a:pP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lo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al 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rror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estim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tion to enh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nc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effici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ncy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 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ity</a:t>
              </a:r>
              <a:r>
                <a:rPr lang="en-US" b="true" sz="2382">
                  <a:solidFill>
                    <a:srgbClr val="02736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.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380761" y="2387771"/>
            <a:ext cx="3794298" cy="4036487"/>
          </a:xfrm>
          <a:custGeom>
            <a:avLst/>
            <a:gdLst/>
            <a:ahLst/>
            <a:cxnLst/>
            <a:rect r="r" b="b" t="t" l="l"/>
            <a:pathLst>
              <a:path h="4036487" w="3794298">
                <a:moveTo>
                  <a:pt x="0" y="0"/>
                </a:moveTo>
                <a:lnTo>
                  <a:pt x="3794298" y="0"/>
                </a:lnTo>
                <a:lnTo>
                  <a:pt x="3794298" y="4036487"/>
                </a:lnTo>
                <a:lnTo>
                  <a:pt x="0" y="4036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417" y="199919"/>
            <a:ext cx="13398549" cy="116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of Work on Stem Cell Modeling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54724" y="1164857"/>
            <a:ext cx="16430045" cy="9260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8"/>
              </a:lnSpc>
            </a:pPr>
            <a:r>
              <a:rPr lang="en-US" b="true" sz="3563" u="sng">
                <a:solidFill>
                  <a:srgbClr val="A1CEC0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References:</a:t>
            </a:r>
          </a:p>
          <a:p>
            <a:pPr algn="just" marL="488683" indent="-244342" lvl="1">
              <a:lnSpc>
                <a:spcPts val="3168"/>
              </a:lnSpc>
              <a:buFont typeface="Arial"/>
              <a:buChar char="•"/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[1] S. Huang, Y.-P. Guo, G. May, and T. Enver,</a:t>
            </a:r>
          </a:p>
          <a:p>
            <a:pPr algn="just">
              <a:lnSpc>
                <a:spcPts val="3168"/>
              </a:lnSpc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“Bifurcation dynamics in lineage-commitment in bipotent progenitor cells,”</a:t>
            </a:r>
          </a:p>
          <a:p>
            <a:pPr algn="just">
              <a:lnSpc>
                <a:spcPts val="3168"/>
              </a:lnSpc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Exp. Hematol., vol. 35, no. 11, pp. 1707–1718, Nov. 2007.</a:t>
            </a:r>
          </a:p>
          <a:p>
            <a:pPr algn="just">
              <a:lnSpc>
                <a:spcPts val="3168"/>
              </a:lnSpc>
            </a:pPr>
          </a:p>
          <a:p>
            <a:pPr algn="just" marL="488683" indent="-244342" lvl="1">
              <a:lnSpc>
                <a:spcPts val="3168"/>
              </a:lnSpc>
              <a:buFont typeface="Arial"/>
              <a:buChar char="•"/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[2] C. Duff, K. Smith-Miles, L. Lopes, and T. Tian,</a:t>
            </a:r>
          </a:p>
          <a:p>
            <a:pPr algn="just">
              <a:lnSpc>
                <a:spcPts val="3168"/>
              </a:lnSpc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“Mathematical modelling of stem cell differentiation: The PU.1–GATA-1 interaction,”</a:t>
            </a:r>
          </a:p>
          <a:p>
            <a:pPr algn="just">
              <a:lnSpc>
                <a:spcPts val="3168"/>
              </a:lnSpc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BMC Systems Biology, vol. 6, no. 1, 2012.</a:t>
            </a:r>
          </a:p>
          <a:p>
            <a:pPr algn="just">
              <a:lnSpc>
                <a:spcPts val="3168"/>
              </a:lnSpc>
            </a:pPr>
          </a:p>
          <a:p>
            <a:pPr algn="just" marL="488683" indent="-244342" lvl="1">
              <a:lnSpc>
                <a:spcPts val="3168"/>
              </a:lnSpc>
              <a:buFont typeface="Arial"/>
              <a:buChar char="•"/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[3] T. Tian et al.,</a:t>
            </a:r>
          </a:p>
          <a:p>
            <a:pPr algn="just">
              <a:lnSpc>
                <a:spcPts val="3168"/>
              </a:lnSpc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“Mathematical modeling of GATA-switching for regulating the differentiation of hematopoietic stem cells,”</a:t>
            </a:r>
          </a:p>
          <a:p>
            <a:pPr algn="just">
              <a:lnSpc>
                <a:spcPts val="3168"/>
              </a:lnSpc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BMC Bioinformatics, vol. 9, Suppl 9, 2008.</a:t>
            </a:r>
          </a:p>
          <a:p>
            <a:pPr algn="just">
              <a:lnSpc>
                <a:spcPts val="3168"/>
              </a:lnSpc>
            </a:pPr>
          </a:p>
          <a:p>
            <a:pPr algn="just" marL="488683" indent="-244342" lvl="1">
              <a:lnSpc>
                <a:spcPts val="3168"/>
              </a:lnSpc>
              <a:buFont typeface="Arial"/>
              <a:buChar char="•"/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[4] G. E. Karniadakis, I. G. Kevrekidis, L. Lu, P. Perdikaris, S. Wang, and L. Yang,</a:t>
            </a:r>
          </a:p>
          <a:p>
            <a:pPr algn="just">
              <a:lnSpc>
                <a:spcPts val="3168"/>
              </a:lnSpc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“Physics-informed machine learning,”</a:t>
            </a:r>
          </a:p>
          <a:p>
            <a:pPr algn="just">
              <a:lnSpc>
                <a:spcPts val="3168"/>
              </a:lnSpc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Nature Reviews Physics, vol. 3, no. 6, pp. 422–440, Jun. 2021.</a:t>
            </a:r>
          </a:p>
          <a:p>
            <a:pPr algn="just">
              <a:lnSpc>
                <a:spcPts val="3168"/>
              </a:lnSpc>
            </a:pPr>
          </a:p>
          <a:p>
            <a:pPr algn="just">
              <a:lnSpc>
                <a:spcPts val="5128"/>
              </a:lnSpc>
            </a:pPr>
            <a:r>
              <a:rPr lang="en-US" b="true" sz="3663" u="sng">
                <a:solidFill>
                  <a:srgbClr val="A1CEC0"/>
                </a:solidFill>
                <a:latin typeface="DM Sans Bold"/>
                <a:ea typeface="DM Sans Bold"/>
                <a:cs typeface="DM Sans Bold"/>
                <a:sym typeface="DM Sans Bold"/>
              </a:rPr>
              <a:t>Tools</a:t>
            </a:r>
            <a:r>
              <a:rPr lang="en-US" sz="3663" b="true">
                <a:solidFill>
                  <a:srgbClr val="A1CEC0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</a:p>
          <a:p>
            <a:pPr algn="just" marL="488683" indent="-244342" lvl="1">
              <a:lnSpc>
                <a:spcPts val="3168"/>
              </a:lnSpc>
              <a:buFont typeface="Arial"/>
              <a:buChar char="•"/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 – deSolve Package</a:t>
            </a:r>
          </a:p>
          <a:p>
            <a:pPr algn="just" marL="488683" indent="-244342" lvl="1">
              <a:lnSpc>
                <a:spcPts val="3168"/>
              </a:lnSpc>
              <a:buFont typeface="Arial"/>
              <a:buChar char="•"/>
            </a:pPr>
            <a:r>
              <a:rPr lang="en-US" sz="22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PyTorch – PINNs Implementation</a:t>
            </a:r>
          </a:p>
          <a:p>
            <a:pPr algn="just">
              <a:lnSpc>
                <a:spcPts val="3168"/>
              </a:lnSpc>
            </a:pPr>
          </a:p>
          <a:p>
            <a:pPr algn="just">
              <a:lnSpc>
                <a:spcPts val="316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43850" y="-1406455"/>
            <a:ext cx="3366904" cy="4114800"/>
          </a:xfrm>
          <a:custGeom>
            <a:avLst/>
            <a:gdLst/>
            <a:ahLst/>
            <a:cxnLst/>
            <a:rect r="r" b="b" t="t" l="l"/>
            <a:pathLst>
              <a:path h="4114800" w="3366904">
                <a:moveTo>
                  <a:pt x="0" y="0"/>
                </a:moveTo>
                <a:lnTo>
                  <a:pt x="3366903" y="0"/>
                </a:lnTo>
                <a:lnTo>
                  <a:pt x="33669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3336" y="6838119"/>
            <a:ext cx="5509327" cy="4114800"/>
          </a:xfrm>
          <a:custGeom>
            <a:avLst/>
            <a:gdLst/>
            <a:ahLst/>
            <a:cxnLst/>
            <a:rect r="r" b="b" t="t" l="l"/>
            <a:pathLst>
              <a:path h="4114800" w="5509327">
                <a:moveTo>
                  <a:pt x="0" y="0"/>
                </a:moveTo>
                <a:lnTo>
                  <a:pt x="5509328" y="0"/>
                </a:lnTo>
                <a:lnTo>
                  <a:pt x="55093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66533" y="-243705"/>
            <a:ext cx="13303988" cy="8907292"/>
            <a:chOff x="0" y="0"/>
            <a:chExt cx="3503931" cy="2345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3931" cy="2345954"/>
            </a:xfrm>
            <a:custGeom>
              <a:avLst/>
              <a:gdLst/>
              <a:ahLst/>
              <a:cxnLst/>
              <a:rect r="r" b="b" t="t" l="l"/>
              <a:pathLst>
                <a:path h="2345954" w="3503931">
                  <a:moveTo>
                    <a:pt x="0" y="0"/>
                  </a:moveTo>
                  <a:lnTo>
                    <a:pt x="3503931" y="0"/>
                  </a:lnTo>
                  <a:lnTo>
                    <a:pt x="3503931" y="2345954"/>
                  </a:lnTo>
                  <a:lnTo>
                    <a:pt x="0" y="23459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503931" cy="2345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66533" y="7998493"/>
            <a:ext cx="13512752" cy="2283050"/>
            <a:chOff x="0" y="0"/>
            <a:chExt cx="3558914" cy="6012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58914" cy="601297"/>
            </a:xfrm>
            <a:custGeom>
              <a:avLst/>
              <a:gdLst/>
              <a:ahLst/>
              <a:cxnLst/>
              <a:rect r="r" b="b" t="t" l="l"/>
              <a:pathLst>
                <a:path h="601297" w="3558914">
                  <a:moveTo>
                    <a:pt x="0" y="0"/>
                  </a:moveTo>
                  <a:lnTo>
                    <a:pt x="3558914" y="0"/>
                  </a:lnTo>
                  <a:lnTo>
                    <a:pt x="3558914" y="601297"/>
                  </a:lnTo>
                  <a:lnTo>
                    <a:pt x="0" y="601297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558914" cy="601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1822410" y="1073132"/>
            <a:ext cx="169485" cy="13681238"/>
            <a:chOff x="0" y="0"/>
            <a:chExt cx="44638" cy="36032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38" cy="3603289"/>
            </a:xfrm>
            <a:custGeom>
              <a:avLst/>
              <a:gdLst/>
              <a:ahLst/>
              <a:cxnLst/>
              <a:rect r="r" b="b" t="t" l="l"/>
              <a:pathLst>
                <a:path h="3603289" w="44638">
                  <a:moveTo>
                    <a:pt x="0" y="0"/>
                  </a:moveTo>
                  <a:lnTo>
                    <a:pt x="44638" y="0"/>
                  </a:lnTo>
                  <a:lnTo>
                    <a:pt x="44638" y="3603289"/>
                  </a:lnTo>
                  <a:lnTo>
                    <a:pt x="0" y="3603289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44638" cy="3603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04915" y="3260613"/>
            <a:ext cx="13827224" cy="170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B4B49"/>
                </a:solidFill>
                <a:latin typeface="Gagalin"/>
                <a:ea typeface="Gagalin"/>
                <a:cs typeface="Gagalin"/>
                <a:sym typeface="Gagalin"/>
              </a:rPr>
              <a:t>Thanks for Listening 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0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41649" cy="10751439"/>
            <a:chOff x="0" y="0"/>
            <a:chExt cx="9255532" cy="1433525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46" t="0" r="1546" b="0"/>
            <a:stretch>
              <a:fillRect/>
            </a:stretch>
          </p:blipFill>
          <p:spPr>
            <a:xfrm flipH="false" flipV="false">
              <a:off x="0" y="0"/>
              <a:ext cx="9255532" cy="1433525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3809789"/>
            <a:ext cx="6941649" cy="6941649"/>
          </a:xfrm>
          <a:custGeom>
            <a:avLst/>
            <a:gdLst/>
            <a:ahLst/>
            <a:cxnLst/>
            <a:rect r="r" b="b" t="t" l="l"/>
            <a:pathLst>
              <a:path h="6941649" w="6941649">
                <a:moveTo>
                  <a:pt x="0" y="0"/>
                </a:moveTo>
                <a:lnTo>
                  <a:pt x="6941649" y="0"/>
                </a:lnTo>
                <a:lnTo>
                  <a:pt x="6941649" y="6941650"/>
                </a:lnTo>
                <a:lnTo>
                  <a:pt x="0" y="694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6941649" y="0"/>
            <a:ext cx="489605" cy="10287000"/>
            <a:chOff x="0" y="0"/>
            <a:chExt cx="12894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8949">
                  <a:moveTo>
                    <a:pt x="0" y="0"/>
                  </a:moveTo>
                  <a:lnTo>
                    <a:pt x="128949" y="0"/>
                  </a:lnTo>
                  <a:lnTo>
                    <a:pt x="1289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D8A8D">
                    <a:alpha val="100000"/>
                  </a:srgbClr>
                </a:gs>
                <a:gs pos="50000">
                  <a:srgbClr val="0A3F3A">
                    <a:alpha val="100000"/>
                  </a:srgbClr>
                </a:gs>
                <a:gs pos="100000">
                  <a:srgbClr val="2BA697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2894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1254" y="-41390"/>
            <a:ext cx="10856746" cy="10328390"/>
            <a:chOff x="0" y="0"/>
            <a:chExt cx="2859390" cy="27202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59390" cy="2720234"/>
            </a:xfrm>
            <a:custGeom>
              <a:avLst/>
              <a:gdLst/>
              <a:ahLst/>
              <a:cxnLst/>
              <a:rect r="r" b="b" t="t" l="l"/>
              <a:pathLst>
                <a:path h="2720234" w="2859390">
                  <a:moveTo>
                    <a:pt x="0" y="0"/>
                  </a:moveTo>
                  <a:lnTo>
                    <a:pt x="2859390" y="0"/>
                  </a:lnTo>
                  <a:lnTo>
                    <a:pt x="2859390" y="2720234"/>
                  </a:lnTo>
                  <a:lnTo>
                    <a:pt x="0" y="27202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859390" cy="2720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19571" y="271887"/>
            <a:ext cx="7168429" cy="756813"/>
            <a:chOff x="0" y="0"/>
            <a:chExt cx="9557906" cy="10090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>
                  <a:solidFill>
                    <a:srgbClr val="0B4B49"/>
                  </a:solidFill>
                  <a:latin typeface="Poppins"/>
                  <a:ea typeface="Poppins"/>
                  <a:cs typeface="Poppins"/>
                  <a:sym typeface="Poppins"/>
                </a:rPr>
                <a:t>SBEG108 NUMERICAL METHODS IN BME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826527" y="1199939"/>
            <a:ext cx="10557183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Stem Cell Differentiation?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11742" y="2355639"/>
            <a:ext cx="10254195" cy="105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2397" indent="-286198" lvl="1">
              <a:lnSpc>
                <a:spcPts val="2836"/>
              </a:lnSpc>
              <a:buFont typeface="Arial"/>
              <a:buChar char="•"/>
            </a:pPr>
            <a:r>
              <a:rPr lang="en-US" sz="26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Stem cells can divide and transform into specialized cells like muscle or bone.</a:t>
            </a:r>
          </a:p>
          <a:p>
            <a:pPr algn="ctr">
              <a:lnSpc>
                <a:spcPts val="251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641639" y="5722851"/>
            <a:ext cx="10152873" cy="278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sz="25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These</a:t>
            </a:r>
            <a:r>
              <a:rPr lang="en-US" sz="25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two key transcription factors control blood cell development.</a:t>
            </a:r>
          </a:p>
          <a:p>
            <a:pPr algn="just">
              <a:lnSpc>
                <a:spcPts val="2729"/>
              </a:lnSpc>
            </a:pPr>
          </a:p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sz="25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Both are low in early progenitors, but their interaction decides the final cell type.</a:t>
            </a:r>
          </a:p>
          <a:p>
            <a:pPr algn="just">
              <a:lnSpc>
                <a:spcPts val="2729"/>
              </a:lnSpc>
            </a:pPr>
          </a:p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sz="25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Understanding them helps in:</a:t>
            </a:r>
          </a:p>
          <a:p>
            <a:pPr algn="just">
              <a:lnSpc>
                <a:spcPts val="272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826527" y="3424769"/>
            <a:ext cx="2169676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29"/>
              </a:lnSpc>
              <a:spcBef>
                <a:spcPct val="0"/>
              </a:spcBef>
            </a:pPr>
            <a:r>
              <a:rPr lang="en-US" b="true" sz="2551">
                <a:solidFill>
                  <a:srgbClr val="0B4B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255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process: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93288" y="4020205"/>
            <a:ext cx="9801225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b="true" sz="2551" i="true">
                <a:solidFill>
                  <a:srgbClr val="0B4B49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Stem cell       →       Progenitor state       →       Specialized cell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30817" y="4833851"/>
            <a:ext cx="10557183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Why PU.1 and GATA-1?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26527" y="8418426"/>
            <a:ext cx="9098280" cy="3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b="true" sz="2551" i="true">
                <a:solidFill>
                  <a:srgbClr val="0B4B49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     →     Directing cell fate       →       Advancing therapies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9680044"/>
            <a:ext cx="18288000" cy="606956"/>
            <a:chOff x="0" y="0"/>
            <a:chExt cx="4816593" cy="159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9857"/>
            </a:xfrm>
            <a:custGeom>
              <a:avLst/>
              <a:gdLst/>
              <a:ahLst/>
              <a:cxnLst/>
              <a:rect r="r" b="b" t="t" l="l"/>
              <a:pathLst>
                <a:path h="159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9857"/>
                  </a:lnTo>
                  <a:lnTo>
                    <a:pt x="0" y="159857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15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43004" y="38100"/>
            <a:ext cx="10044996" cy="9680044"/>
            <a:chOff x="0" y="0"/>
            <a:chExt cx="2645596" cy="2549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5596" cy="2549477"/>
            </a:xfrm>
            <a:custGeom>
              <a:avLst/>
              <a:gdLst/>
              <a:ahLst/>
              <a:cxnLst/>
              <a:rect r="r" b="b" t="t" l="l"/>
              <a:pathLst>
                <a:path h="2549477" w="2645596">
                  <a:moveTo>
                    <a:pt x="0" y="0"/>
                  </a:moveTo>
                  <a:lnTo>
                    <a:pt x="2645596" y="0"/>
                  </a:lnTo>
                  <a:lnTo>
                    <a:pt x="2645596" y="2549477"/>
                  </a:lnTo>
                  <a:lnTo>
                    <a:pt x="0" y="25494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645596" cy="2549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43004" y="7681183"/>
            <a:ext cx="10044996" cy="2046486"/>
            <a:chOff x="0" y="0"/>
            <a:chExt cx="2645596" cy="5389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5596" cy="538992"/>
            </a:xfrm>
            <a:custGeom>
              <a:avLst/>
              <a:gdLst/>
              <a:ahLst/>
              <a:cxnLst/>
              <a:rect r="r" b="b" t="t" l="l"/>
              <a:pathLst>
                <a:path h="538992" w="2645596">
                  <a:moveTo>
                    <a:pt x="0" y="0"/>
                  </a:moveTo>
                  <a:lnTo>
                    <a:pt x="2645596" y="0"/>
                  </a:lnTo>
                  <a:lnTo>
                    <a:pt x="2645596" y="538992"/>
                  </a:lnTo>
                  <a:lnTo>
                    <a:pt x="0" y="538992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645596" cy="538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525794"/>
            <a:ext cx="7168429" cy="756813"/>
            <a:chOff x="0" y="0"/>
            <a:chExt cx="9557906" cy="10090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1418780"/>
            <a:ext cx="3852949" cy="4114800"/>
          </a:xfrm>
          <a:custGeom>
            <a:avLst/>
            <a:gdLst/>
            <a:ahLst/>
            <a:cxnLst/>
            <a:rect r="r" b="b" t="t" l="l"/>
            <a:pathLst>
              <a:path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5773" y="6236921"/>
            <a:ext cx="8178382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use ODE</a:t>
            </a: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to study this?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57821" y="414615"/>
            <a:ext cx="9710786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B4B49"/>
                </a:solidFill>
                <a:latin typeface="DM Sans Bold"/>
                <a:ea typeface="DM Sans Bold"/>
                <a:cs typeface="DM Sans Bold"/>
                <a:sym typeface="DM Sans Bold"/>
              </a:rPr>
              <a:t>To model this interaction, we use a 2×2 nonlinear         ODE system: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97796" y="2329006"/>
            <a:ext cx="10405275" cy="72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2560" i="true">
                <a:solidFill>
                  <a:srgbClr val="0B4B4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  → Two equations → Two unknowns (PU.1 and GATA-1 concentrations)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6775" y="3428555"/>
            <a:ext cx="9016296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The system tracks how these two transcription factors change over time.</a:t>
            </a:r>
          </a:p>
          <a:p>
            <a:pPr algn="just">
              <a:lnSpc>
                <a:spcPts val="3779"/>
              </a:lnSpc>
            </a:pPr>
          </a:p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B4B49"/>
                </a:solidFill>
                <a:latin typeface="DM Sans"/>
                <a:ea typeface="DM Sans"/>
                <a:cs typeface="DM Sans"/>
                <a:sym typeface="DM Sans"/>
              </a:rPr>
              <a:t> To analyze the model, we use:</a:t>
            </a:r>
          </a:p>
          <a:p>
            <a:pPr algn="just">
              <a:lnSpc>
                <a:spcPts val="377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097796" y="6769926"/>
            <a:ext cx="10405275" cy="38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2560" i="true">
                <a:solidFill>
                  <a:srgbClr val="0B4B4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  → Numerical solvers → Machine learning methods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823561" y="0"/>
            <a:ext cx="979210" cy="10287000"/>
            <a:chOff x="0" y="0"/>
            <a:chExt cx="25789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8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7899">
                  <a:moveTo>
                    <a:pt x="0" y="0"/>
                  </a:moveTo>
                  <a:lnTo>
                    <a:pt x="257899" y="0"/>
                  </a:lnTo>
                  <a:lnTo>
                    <a:pt x="25789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5789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46351" y="3809789"/>
            <a:ext cx="6477211" cy="6477211"/>
          </a:xfrm>
          <a:custGeom>
            <a:avLst/>
            <a:gdLst/>
            <a:ahLst/>
            <a:cxnLst/>
            <a:rect r="r" b="b" t="t" l="l"/>
            <a:pathLst>
              <a:path h="6477211" w="6477211">
                <a:moveTo>
                  <a:pt x="0" y="0"/>
                </a:moveTo>
                <a:lnTo>
                  <a:pt x="6477210" y="0"/>
                </a:lnTo>
                <a:lnTo>
                  <a:pt x="6477210" y="6477211"/>
                </a:lnTo>
                <a:lnTo>
                  <a:pt x="0" y="647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16576" y="9258300"/>
            <a:ext cx="11662927" cy="1316354"/>
            <a:chOff x="0" y="0"/>
            <a:chExt cx="3071717" cy="346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71717" cy="346694"/>
            </a:xfrm>
            <a:custGeom>
              <a:avLst/>
              <a:gdLst/>
              <a:ahLst/>
              <a:cxnLst/>
              <a:rect r="r" b="b" t="t" l="l"/>
              <a:pathLst>
                <a:path h="346694" w="3071717">
                  <a:moveTo>
                    <a:pt x="0" y="0"/>
                  </a:moveTo>
                  <a:lnTo>
                    <a:pt x="3071717" y="0"/>
                  </a:lnTo>
                  <a:lnTo>
                    <a:pt x="3071717" y="346694"/>
                  </a:lnTo>
                  <a:lnTo>
                    <a:pt x="0" y="346694"/>
                  </a:lnTo>
                  <a:close/>
                </a:path>
              </a:pathLst>
            </a:custGeom>
            <a:solidFill>
              <a:srgbClr val="0B4B4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071717" cy="346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711789"/>
            <a:ext cx="7168429" cy="756813"/>
            <a:chOff x="0" y="0"/>
            <a:chExt cx="9557906" cy="10090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0B4B4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346351" y="-1993962"/>
            <a:ext cx="20796512" cy="16535453"/>
          </a:xfrm>
          <a:custGeom>
            <a:avLst/>
            <a:gdLst/>
            <a:ahLst/>
            <a:cxnLst/>
            <a:rect r="r" b="b" t="t" l="l"/>
            <a:pathLst>
              <a:path h="16535453" w="20796512">
                <a:moveTo>
                  <a:pt x="0" y="0"/>
                </a:moveTo>
                <a:lnTo>
                  <a:pt x="20796512" y="0"/>
                </a:lnTo>
                <a:lnTo>
                  <a:pt x="20796512" y="16535453"/>
                </a:lnTo>
                <a:lnTo>
                  <a:pt x="0" y="16535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1670" y="3828839"/>
            <a:ext cx="9003598" cy="232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1"/>
              </a:lnSpc>
              <a:spcBef>
                <a:spcPct val="0"/>
              </a:spcBef>
            </a:pPr>
            <a:r>
              <a:rPr lang="en-US" b="true" sz="8150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Explanation of the ODE Model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0B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41649" cy="10751439"/>
            <a:chOff x="0" y="0"/>
            <a:chExt cx="9255532" cy="1433525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7419" t="0" r="37419" b="0"/>
            <a:stretch>
              <a:fillRect/>
            </a:stretch>
          </p:blipFill>
          <p:spPr>
            <a:xfrm flipH="false" flipV="false">
              <a:off x="0" y="0"/>
              <a:ext cx="9255532" cy="1433525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3809789"/>
            <a:ext cx="6941649" cy="6941649"/>
          </a:xfrm>
          <a:custGeom>
            <a:avLst/>
            <a:gdLst/>
            <a:ahLst/>
            <a:cxnLst/>
            <a:rect r="r" b="b" t="t" l="l"/>
            <a:pathLst>
              <a:path h="6941649" w="6941649">
                <a:moveTo>
                  <a:pt x="0" y="0"/>
                </a:moveTo>
                <a:lnTo>
                  <a:pt x="6941649" y="0"/>
                </a:lnTo>
                <a:lnTo>
                  <a:pt x="6941649" y="6941650"/>
                </a:lnTo>
                <a:lnTo>
                  <a:pt x="0" y="694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-279400" y="0"/>
            <a:ext cx="7710654" cy="10287000"/>
            <a:chOff x="0" y="0"/>
            <a:chExt cx="203079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79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30790">
                  <a:moveTo>
                    <a:pt x="0" y="0"/>
                  </a:moveTo>
                  <a:lnTo>
                    <a:pt x="2030790" y="0"/>
                  </a:lnTo>
                  <a:lnTo>
                    <a:pt x="203079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6E71">
                    <a:alpha val="100000"/>
                  </a:srgbClr>
                </a:gs>
                <a:gs pos="50000">
                  <a:srgbClr val="C5E6E6">
                    <a:alpha val="100000"/>
                  </a:srgbClr>
                </a:gs>
                <a:gs pos="100000">
                  <a:srgbClr val="F8FAF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030790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1254" y="-41390"/>
            <a:ext cx="10856746" cy="10328390"/>
            <a:chOff x="0" y="0"/>
            <a:chExt cx="2859390" cy="27202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59390" cy="2720234"/>
            </a:xfrm>
            <a:custGeom>
              <a:avLst/>
              <a:gdLst/>
              <a:ahLst/>
              <a:cxnLst/>
              <a:rect r="r" b="b" t="t" l="l"/>
              <a:pathLst>
                <a:path h="2720234" w="2859390">
                  <a:moveTo>
                    <a:pt x="0" y="0"/>
                  </a:moveTo>
                  <a:lnTo>
                    <a:pt x="2859390" y="0"/>
                  </a:lnTo>
                  <a:lnTo>
                    <a:pt x="2859390" y="2720234"/>
                  </a:lnTo>
                  <a:lnTo>
                    <a:pt x="0" y="27202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859390" cy="2720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927389" y="1486601"/>
            <a:ext cx="8951680" cy="2976506"/>
          </a:xfrm>
          <a:custGeom>
            <a:avLst/>
            <a:gdLst/>
            <a:ahLst/>
            <a:cxnLst/>
            <a:rect r="r" b="b" t="t" l="l"/>
            <a:pathLst>
              <a:path h="2976506" w="8951680">
                <a:moveTo>
                  <a:pt x="0" y="0"/>
                </a:moveTo>
                <a:lnTo>
                  <a:pt x="8951681" y="0"/>
                </a:lnTo>
                <a:lnTo>
                  <a:pt x="8951681" y="2976505"/>
                </a:lnTo>
                <a:lnTo>
                  <a:pt x="0" y="2976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15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98067" y="894768"/>
            <a:ext cx="7829321" cy="9856670"/>
          </a:xfrm>
          <a:custGeom>
            <a:avLst/>
            <a:gdLst/>
            <a:ahLst/>
            <a:cxnLst/>
            <a:rect r="r" b="b" t="t" l="l"/>
            <a:pathLst>
              <a:path h="9856670" w="7829321">
                <a:moveTo>
                  <a:pt x="0" y="0"/>
                </a:moveTo>
                <a:lnTo>
                  <a:pt x="7829321" y="0"/>
                </a:lnTo>
                <a:lnTo>
                  <a:pt x="7829321" y="9856671"/>
                </a:lnTo>
                <a:lnTo>
                  <a:pt x="0" y="985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-44493" t="-6319" r="-46009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1413" y="271887"/>
            <a:ext cx="7168429" cy="756813"/>
            <a:chOff x="0" y="0"/>
            <a:chExt cx="9557906" cy="10090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0B4B4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866786" y="535993"/>
            <a:ext cx="10557183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the ODE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28417" y="5181600"/>
            <a:ext cx="10988158" cy="498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</a:p>
          <a:p>
            <a:pPr algn="just" marL="581032" indent="-290516" lvl="1">
              <a:lnSpc>
                <a:spcPts val="4386"/>
              </a:lnSpc>
              <a:buFont typeface="Arial"/>
              <a:buChar char="•"/>
            </a:pP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[G], [P] : </a:t>
            </a:r>
            <a:r>
              <a:rPr lang="en-US" sz="269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Normalized expression levels of GATA-1 and PU.1 </a:t>
            </a: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just" marL="581032" indent="-290516" lvl="1">
              <a:lnSpc>
                <a:spcPts val="4386"/>
              </a:lnSpc>
              <a:buFont typeface="Arial"/>
              <a:buChar char="•"/>
            </a:pP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t: </a:t>
            </a:r>
            <a:r>
              <a:rPr lang="en-US" sz="269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Time </a:t>
            </a: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just" marL="581032" indent="-290516" lvl="1">
              <a:lnSpc>
                <a:spcPts val="4386"/>
              </a:lnSpc>
              <a:buFont typeface="Arial"/>
              <a:buChar char="•"/>
            </a:pP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a₁, a₂: </a:t>
            </a:r>
            <a:r>
              <a:rPr lang="en-US" sz="269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Self-activation rates </a:t>
            </a: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just" marL="581032" indent="-290516" lvl="1">
              <a:lnSpc>
                <a:spcPts val="4386"/>
              </a:lnSpc>
              <a:buFont typeface="Arial"/>
              <a:buChar char="•"/>
            </a:pP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b₁, b₂: </a:t>
            </a:r>
            <a:r>
              <a:rPr lang="en-US" sz="269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Cross-inhibition influence on basal activation</a:t>
            </a:r>
          </a:p>
          <a:p>
            <a:pPr algn="just" marL="581032" indent="-290516" lvl="1">
              <a:lnSpc>
                <a:spcPts val="4386"/>
              </a:lnSpc>
              <a:buFont typeface="Arial"/>
              <a:buChar char="•"/>
            </a:pP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θa₁, θa₂, θb₁, θb₂:</a:t>
            </a:r>
            <a:r>
              <a:rPr lang="en-US" sz="269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Thresholds of activation/inhibition</a:t>
            </a:r>
          </a:p>
          <a:p>
            <a:pPr algn="just" marL="581032" indent="-290516" lvl="1">
              <a:lnSpc>
                <a:spcPts val="4386"/>
              </a:lnSpc>
              <a:buFont typeface="Arial"/>
              <a:buChar char="•"/>
            </a:pP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k₁, k₂:</a:t>
            </a:r>
            <a:r>
              <a:rPr lang="en-US" sz="269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Degradation rates  </a:t>
            </a:r>
          </a:p>
          <a:p>
            <a:pPr algn="just" marL="581032" indent="-290516" lvl="1">
              <a:lnSpc>
                <a:spcPts val="4386"/>
              </a:lnSpc>
              <a:buFont typeface="Arial"/>
              <a:buChar char="•"/>
            </a:pPr>
            <a:r>
              <a:rPr lang="en-US" b="true" sz="269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n, m: </a:t>
            </a:r>
            <a:r>
              <a:rPr lang="en-US" sz="269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Hill coefficients (control response sharpness)</a:t>
            </a:r>
          </a:p>
          <a:p>
            <a:pPr algn="just">
              <a:lnSpc>
                <a:spcPts val="2879"/>
              </a:lnSpc>
            </a:pP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847736" y="4683125"/>
            <a:ext cx="10557183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Variables: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8017692" y="0"/>
            <a:ext cx="785080" cy="10287000"/>
            <a:chOff x="0" y="0"/>
            <a:chExt cx="20677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7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770">
                  <a:moveTo>
                    <a:pt x="0" y="0"/>
                  </a:moveTo>
                  <a:lnTo>
                    <a:pt x="206770" y="0"/>
                  </a:lnTo>
                  <a:lnTo>
                    <a:pt x="2067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06770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11789"/>
            <a:ext cx="7168429" cy="756813"/>
            <a:chOff x="0" y="0"/>
            <a:chExt cx="9557906" cy="10090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0B4B4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8970" y="3374321"/>
            <a:ext cx="10152873" cy="44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b="true" sz="255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Self-</a:t>
            </a:r>
            <a:r>
              <a:rPr lang="en-US" b="true" sz="255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activation:</a:t>
            </a:r>
            <a:r>
              <a:rPr lang="en-US" sz="25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Each gene boosts its own expression.</a:t>
            </a:r>
          </a:p>
          <a:p>
            <a:pPr algn="just">
              <a:lnSpc>
                <a:spcPts val="2729"/>
              </a:lnSpc>
            </a:pPr>
          </a:p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b="true" sz="255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Mu</a:t>
            </a:r>
            <a:r>
              <a:rPr lang="en-US" b="true" sz="255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tual inhibition:</a:t>
            </a:r>
            <a:r>
              <a:rPr lang="en-US" sz="25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GATA-1 and PU.1 suppress each other.</a:t>
            </a:r>
          </a:p>
          <a:p>
            <a:pPr algn="just">
              <a:lnSpc>
                <a:spcPts val="2729"/>
              </a:lnSpc>
            </a:pPr>
          </a:p>
          <a:p>
            <a:pPr algn="just" marL="550807" indent="-275404" lvl="1">
              <a:lnSpc>
                <a:spcPts val="2729"/>
              </a:lnSpc>
              <a:buFont typeface="Arial"/>
              <a:buChar char="•"/>
            </a:pPr>
            <a:r>
              <a:rPr lang="en-US" b="true" sz="255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Degradation:</a:t>
            </a:r>
            <a:r>
              <a:rPr lang="en-US" sz="25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 Natural decay of gene expression over time.</a:t>
            </a:r>
          </a:p>
          <a:p>
            <a:pPr algn="just">
              <a:lnSpc>
                <a:spcPts val="2729"/>
              </a:lnSpc>
            </a:pPr>
          </a:p>
          <a:p>
            <a:pPr algn="just">
              <a:lnSpc>
                <a:spcPts val="2729"/>
              </a:lnSpc>
            </a:pPr>
            <a:r>
              <a:rPr lang="en-US" sz="2551">
                <a:solidFill>
                  <a:srgbClr val="0B4B49"/>
                </a:solidFill>
                <a:latin typeface="Poppins"/>
                <a:ea typeface="Poppins"/>
                <a:cs typeface="Poppins"/>
                <a:sym typeface="Poppins"/>
              </a:rPr>
              <a:t>The system can settle into one of two stable gene expression states.</a:t>
            </a:r>
          </a:p>
          <a:p>
            <a:pPr algn="just">
              <a:lnSpc>
                <a:spcPts val="2729"/>
              </a:lnSpc>
            </a:pPr>
          </a:p>
          <a:p>
            <a:pPr algn="ctr">
              <a:lnSpc>
                <a:spcPts val="2729"/>
              </a:lnSpc>
            </a:pPr>
            <a:r>
              <a:rPr lang="en-US" b="true" sz="255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GATA-1 dominance → Erythroid cells (e.g., red blood cells)</a:t>
            </a:r>
          </a:p>
          <a:p>
            <a:pPr algn="ctr">
              <a:lnSpc>
                <a:spcPts val="2729"/>
              </a:lnSpc>
            </a:pPr>
          </a:p>
          <a:p>
            <a:pPr algn="ctr">
              <a:lnSpc>
                <a:spcPts val="2729"/>
              </a:lnSpc>
            </a:pPr>
            <a:r>
              <a:rPr lang="en-US" b="true" sz="255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PU.1 dominance → Myeloid cells (e.g., macrophages)</a:t>
            </a:r>
          </a:p>
          <a:p>
            <a:pPr algn="ctr">
              <a:lnSpc>
                <a:spcPts val="272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11092117" y="0"/>
            <a:ext cx="7710654" cy="10287000"/>
            <a:chOff x="0" y="0"/>
            <a:chExt cx="2030790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079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30790">
                  <a:moveTo>
                    <a:pt x="0" y="0"/>
                  </a:moveTo>
                  <a:lnTo>
                    <a:pt x="2030790" y="0"/>
                  </a:lnTo>
                  <a:lnTo>
                    <a:pt x="203079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6E71">
                    <a:alpha val="100000"/>
                  </a:srgbClr>
                </a:gs>
                <a:gs pos="50000">
                  <a:srgbClr val="C5E6E6">
                    <a:alpha val="100000"/>
                  </a:srgbClr>
                </a:gs>
                <a:gs pos="100000">
                  <a:srgbClr val="F8FAF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030790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316576" y="9258300"/>
            <a:ext cx="18726808" cy="1316354"/>
            <a:chOff x="0" y="0"/>
            <a:chExt cx="4932163" cy="3466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32163" cy="346694"/>
            </a:xfrm>
            <a:custGeom>
              <a:avLst/>
              <a:gdLst/>
              <a:ahLst/>
              <a:cxnLst/>
              <a:rect r="r" b="b" t="t" l="l"/>
              <a:pathLst>
                <a:path h="346694" w="4932163">
                  <a:moveTo>
                    <a:pt x="0" y="0"/>
                  </a:moveTo>
                  <a:lnTo>
                    <a:pt x="4932163" y="0"/>
                  </a:lnTo>
                  <a:lnTo>
                    <a:pt x="4932163" y="346694"/>
                  </a:lnTo>
                  <a:lnTo>
                    <a:pt x="0" y="346694"/>
                  </a:lnTo>
                  <a:close/>
                </a:path>
              </a:pathLst>
            </a:custGeom>
            <a:solidFill>
              <a:srgbClr val="0B4B4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4932163" cy="346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75967" y="1552210"/>
            <a:ext cx="10557183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b="true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Each ODE consists of three biologically significant components:</a:t>
            </a:r>
          </a:p>
          <a:p>
            <a:pPr algn="l">
              <a:lnSpc>
                <a:spcPts val="499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513718" y="2191860"/>
            <a:ext cx="8448352" cy="5529882"/>
          </a:xfrm>
          <a:custGeom>
            <a:avLst/>
            <a:gdLst/>
            <a:ahLst/>
            <a:cxnLst/>
            <a:rect r="r" b="b" t="t" l="l"/>
            <a:pathLst>
              <a:path h="5529882" w="8448352">
                <a:moveTo>
                  <a:pt x="0" y="0"/>
                </a:moveTo>
                <a:lnTo>
                  <a:pt x="8448352" y="0"/>
                </a:lnTo>
                <a:lnTo>
                  <a:pt x="8448352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5" r="0" b="-925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8A8D">
                <a:alpha val="100000"/>
              </a:srgbClr>
            </a:gs>
            <a:gs pos="50000">
              <a:srgbClr val="0A3F3A">
                <a:alpha val="100000"/>
              </a:srgbClr>
            </a:gs>
            <a:gs pos="100000">
              <a:srgbClr val="2BA69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9680044"/>
            <a:ext cx="18288000" cy="606956"/>
            <a:chOff x="0" y="0"/>
            <a:chExt cx="4816593" cy="159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9857"/>
            </a:xfrm>
            <a:custGeom>
              <a:avLst/>
              <a:gdLst/>
              <a:ahLst/>
              <a:cxnLst/>
              <a:rect r="r" b="b" t="t" l="l"/>
              <a:pathLst>
                <a:path h="159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9857"/>
                  </a:lnTo>
                  <a:lnTo>
                    <a:pt x="0" y="159857"/>
                  </a:lnTo>
                  <a:close/>
                </a:path>
              </a:pathLst>
            </a:custGeom>
            <a:gradFill rotWithShape="true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159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43004" y="0"/>
            <a:ext cx="10044996" cy="9680044"/>
            <a:chOff x="0" y="0"/>
            <a:chExt cx="2645596" cy="2549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5596" cy="2549477"/>
            </a:xfrm>
            <a:custGeom>
              <a:avLst/>
              <a:gdLst/>
              <a:ahLst/>
              <a:cxnLst/>
              <a:rect r="r" b="b" t="t" l="l"/>
              <a:pathLst>
                <a:path h="2549477" w="2645596">
                  <a:moveTo>
                    <a:pt x="0" y="0"/>
                  </a:moveTo>
                  <a:lnTo>
                    <a:pt x="2645596" y="0"/>
                  </a:lnTo>
                  <a:lnTo>
                    <a:pt x="2645596" y="2549477"/>
                  </a:lnTo>
                  <a:lnTo>
                    <a:pt x="0" y="25494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645596" cy="2549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43004" y="7633558"/>
            <a:ext cx="10044996" cy="2046486"/>
            <a:chOff x="0" y="0"/>
            <a:chExt cx="2645596" cy="5389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5596" cy="538992"/>
            </a:xfrm>
            <a:custGeom>
              <a:avLst/>
              <a:gdLst/>
              <a:ahLst/>
              <a:cxnLst/>
              <a:rect r="r" b="b" t="t" l="l"/>
              <a:pathLst>
                <a:path h="538992" w="2645596">
                  <a:moveTo>
                    <a:pt x="0" y="0"/>
                  </a:moveTo>
                  <a:lnTo>
                    <a:pt x="2645596" y="0"/>
                  </a:lnTo>
                  <a:lnTo>
                    <a:pt x="2645596" y="538992"/>
                  </a:lnTo>
                  <a:lnTo>
                    <a:pt x="0" y="538992"/>
                  </a:lnTo>
                  <a:close/>
                </a:path>
              </a:pathLst>
            </a:custGeom>
            <a:solidFill>
              <a:srgbClr val="80BF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645596" cy="538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27452" y="5772511"/>
            <a:ext cx="8178382" cy="322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Numerical</a:t>
            </a: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and Learning-based solution steps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41279" y="525794"/>
            <a:ext cx="7168429" cy="756813"/>
            <a:chOff x="0" y="0"/>
            <a:chExt cx="9557906" cy="10090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9084" cy="1009084"/>
            </a:xfrm>
            <a:custGeom>
              <a:avLst/>
              <a:gdLst/>
              <a:ahLst/>
              <a:cxnLst/>
              <a:rect r="r" b="b" t="t" l="l"/>
              <a:pathLst>
                <a:path h="1009084" w="1009084">
                  <a:moveTo>
                    <a:pt x="0" y="0"/>
                  </a:moveTo>
                  <a:lnTo>
                    <a:pt x="1009084" y="0"/>
                  </a:lnTo>
                  <a:lnTo>
                    <a:pt x="1009084" y="1009084"/>
                  </a:lnTo>
                  <a:lnTo>
                    <a:pt x="0" y="1009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84379" y="222462"/>
              <a:ext cx="8473526" cy="513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551" b="true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SBEG108 NUMERICAL METHODS IN BME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243004" y="-8901895"/>
            <a:ext cx="20796512" cy="16535453"/>
          </a:xfrm>
          <a:custGeom>
            <a:avLst/>
            <a:gdLst/>
            <a:ahLst/>
            <a:cxnLst/>
            <a:rect r="r" b="b" t="t" l="l"/>
            <a:pathLst>
              <a:path h="16535453" w="20796512">
                <a:moveTo>
                  <a:pt x="0" y="0"/>
                </a:moveTo>
                <a:lnTo>
                  <a:pt x="20796512" y="0"/>
                </a:lnTo>
                <a:lnTo>
                  <a:pt x="20796512" y="16535453"/>
                </a:lnTo>
                <a:lnTo>
                  <a:pt x="0" y="1653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DAGq6NRLGbQ</dc:identifier>
  <dcterms:modified xsi:type="dcterms:W3CDTF">2011-08-01T06:04:30Z</dcterms:modified>
  <cp:revision>1</cp:revision>
  <dc:title>Course Project Presentation</dc:title>
</cp:coreProperties>
</file>